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1179" r:id="rId2"/>
    <p:sldId id="1193" r:id="rId3"/>
    <p:sldId id="1194" r:id="rId4"/>
    <p:sldId id="1195" r:id="rId5"/>
    <p:sldId id="1199" r:id="rId6"/>
    <p:sldId id="1200" r:id="rId7"/>
    <p:sldId id="1198" r:id="rId8"/>
    <p:sldId id="1197" r:id="rId9"/>
    <p:sldId id="1201" r:id="rId10"/>
  </p:sldIdLst>
  <p:sldSz cx="9144000" cy="5143500" type="screen16x9"/>
  <p:notesSz cx="6797675" cy="9926638"/>
  <p:custDataLst>
    <p:tags r:id="rId13"/>
  </p:custDataLst>
  <p:defaultTextStyle>
    <a:defPPr>
      <a:defRPr lang="ru-RU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1644853" initials="1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0000"/>
    <a:srgbClr val="9A0000"/>
    <a:srgbClr val="C5C6C6"/>
    <a:srgbClr val="C5A6A3"/>
    <a:srgbClr val="EBEBEC"/>
    <a:srgbClr val="898989"/>
    <a:srgbClr val="9A816E"/>
    <a:srgbClr val="FFD1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056" autoAdjust="0"/>
  </p:normalViewPr>
  <p:slideViewPr>
    <p:cSldViewPr snapToGrid="0">
      <p:cViewPr>
        <p:scale>
          <a:sx n="98" d="100"/>
          <a:sy n="98" d="100"/>
        </p:scale>
        <p:origin x="-1884" y="-816"/>
      </p:cViewPr>
      <p:guideLst>
        <p:guide orient="horz" pos="161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BE2C2-27F1-4ABA-BCA2-4C963D24425D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7B614-38D2-4773-B8FE-B18B0250E9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427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BA797-3A8F-4CA3-9B4E-37D8FC935772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B6F2F2-53DC-41A8-A092-7535AD901B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212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025BDF2-E9A1-408C-BF3D-0E8956A25E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FBFE8AD7-2117-46DE-8509-EEE38B8A1B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045659C-F7D2-4D28-911C-1258A63A7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EC4C9-D80B-456F-8E51-958DBCB3E3B0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7FA27C9-49DD-4C8A-9A1B-9E696E5D4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906AC41-F09D-43D4-9FAC-7955B37D6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1FA1-9B81-40CF-A140-4E238B6A3F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623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9E6A8E4-CA41-4879-B0F1-90CF69073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F5CF9A5F-2FCE-4F75-A9F2-C3F1FAB3D0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C206905-420A-4ECB-9A9D-36EACC3C7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EC4C9-D80B-456F-8E51-958DBCB3E3B0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AEED789-BF24-4522-A383-C1B2D98EA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290B20B-E4CE-45FC-AF83-563CBADF5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1FA1-9B81-40CF-A140-4E238B6A3F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408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08F5B1D1-CAAA-44C4-B79C-76A079AFB0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3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8F746DD6-77E9-445B-886A-94924A1AE3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3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31F8EBA-FED7-4AD6-9444-CC8A41B93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EC4C9-D80B-456F-8E51-958DBCB3E3B0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9D3E8D0-32C9-4D9F-94CE-B3509F7B6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57DF137-354C-4B57-BE72-01993DD17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1FA1-9B81-40CF-A140-4E238B6A3F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579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BE12761-C721-4C5E-BBBF-92FC4E528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EF388D4-76C3-47AF-9935-BCA6A265B9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EB5C7F4-DB35-47B9-9936-C582F481F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EC4C9-D80B-456F-8E51-958DBCB3E3B0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C53B8AA-7986-49BC-BCD1-914EEE474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78824F4-4F39-4124-A7A7-DE0A6DC17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1FA1-9B81-40CF-A140-4E238B6A3F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975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8101EDF-5449-4FA8-9846-1714FEC66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B14C0B2-5975-42DE-A33C-97671C986F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99286B2-E751-43F5-9DCA-B947FFC12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EC4C9-D80B-456F-8E51-958DBCB3E3B0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697C7CC-CE85-40BB-AE0C-BBD0DFBC9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58885F3-71E1-49A4-9CA1-1348B5939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1FA1-9B81-40CF-A140-4E238B6A3F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578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5C11501-0167-4604-9380-B2E3EBD95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E8ECB2E-E4E4-44CA-8D7A-D5F306F782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774FB33-0C5F-4A8A-830D-D374BD8730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E2C18B6-88B4-4C59-8037-4E9024444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EC4C9-D80B-456F-8E51-958DBCB3E3B0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D1A8926-B536-4675-8566-633C67239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0F3E76A-285D-42EA-9092-1C969BDA3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1FA1-9B81-40CF-A140-4E238B6A3F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04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F73105F-39FF-4A9C-9804-365ADB132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F25EEA6-1E7F-4093-AB29-CFDA96092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05A21F7-6DE3-48F4-8EAC-2E38FB9D05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0B843DFB-D9CF-4C9A-9214-E29C5C6C68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EFB20E1C-22CF-4222-B177-51FE103CD9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01389CDD-614F-4C2D-8BA6-314F77B5F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EC4C9-D80B-456F-8E51-958DBCB3E3B0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69408DC9-6178-43DA-9A70-463202ABD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FF7457D5-4406-4B4B-9B29-8B0FC09A9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1FA1-9B81-40CF-A140-4E238B6A3F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932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0F1EB59-CD34-4762-B936-6CBF8FEE8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A344E00A-8B9C-4203-9C77-737898F78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EC4C9-D80B-456F-8E51-958DBCB3E3B0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F0F74B8B-B7F3-4703-BBE0-C61262D40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35648C70-CD9B-4A3B-A5BD-4016E1A80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1FA1-9B81-40CF-A140-4E238B6A3F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041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0ACAC1B6-5A9B-4D96-9811-AFCFD8AEC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EC4C9-D80B-456F-8E51-958DBCB3E3B0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9A86A9A4-ECD6-4EB5-97BA-BB0811EDD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77819868-7FD5-4819-B04D-78BF08D0B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1FA1-9B81-40CF-A140-4E238B6A3F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519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8419D49-602F-40D8-B21F-C7323CE65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1A32A3A-CCDA-4B94-BA8E-96A9E671F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FE3CF42-7566-4CA3-88DC-545BB91C07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B4C61CA-35BD-41A0-B43E-E269AE5CA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EC4C9-D80B-456F-8E51-958DBCB3E3B0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645BEF9-F12B-4FD2-A86B-AFB1F6F15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2AA0AEF-36CB-48E1-AA69-996298D62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1FA1-9B81-40CF-A140-4E238B6A3F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057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76E3E7-7F8C-43F6-B184-975DCB07F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A390A554-B49E-41CD-9CC4-6D5D67A040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3C76C82-FA34-4CEA-9A18-98E1053094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5F83AC9-DB58-43A2-9B9D-D3A1C4F9E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EC4C9-D80B-456F-8E51-958DBCB3E3B0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D81FBD7-5071-42DC-9EAE-3CEEAA642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731FB26-33E1-4775-BA68-C575BD802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D1FA1-9B81-40CF-A140-4E238B6A3F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922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327D333-15D7-4184-B442-4AB98285B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3786959-0949-4A51-A127-12B34B7765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117B2CD-4021-400F-A7BE-8B801AA50E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EC4C9-D80B-456F-8E51-958DBCB3E3B0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1E1F61E-6386-48EE-8342-A76253675A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302FF39-86B7-4306-9883-CD6DFFAB05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D1FA1-9B81-40CF-A140-4E238B6A3F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308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3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3670300"/>
            <a:ext cx="2190750" cy="1473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3910519"/>
          </a:xfrm>
          <a:prstGeom prst="rect">
            <a:avLst/>
          </a:prstGeom>
          <a:solidFill>
            <a:srgbClr val="9A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latin typeface="Bahnschrift SemiBold" panose="020B0502040204020203" pitchFamily="34" charset="0"/>
              </a:rPr>
              <a:t>ЦЕНТР КАРЬЕРЫ</a:t>
            </a:r>
          </a:p>
          <a:p>
            <a:pPr algn="ctr"/>
            <a:endParaRPr lang="ru-RU" dirty="0"/>
          </a:p>
          <a:p>
            <a:pPr algn="ctr"/>
            <a:r>
              <a:rPr lang="ru-RU" sz="3600" dirty="0" smtClean="0">
                <a:latin typeface="Bahnschrift SemiBold" panose="020B0502040204020203" pitchFamily="34" charset="0"/>
              </a:rPr>
              <a:t>ИНСТИТУТ ПОСЛЕДИПЛОМНОГО ОБРАЗОВАНИЯ КРАСГМУ</a:t>
            </a:r>
            <a:endParaRPr lang="ru-RU" sz="3600" dirty="0">
              <a:latin typeface="Bahnschrift SemiBold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3670300"/>
            <a:ext cx="7156450" cy="147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000" dirty="0" smtClean="0">
              <a:solidFill>
                <a:schemeClr val="tx1"/>
              </a:solidFill>
              <a:latin typeface="Bahnschrift SemiBold" panose="020B0502040204020203" pitchFamily="34" charset="0"/>
            </a:endParaRPr>
          </a:p>
          <a:p>
            <a:pPr algn="r"/>
            <a:endParaRPr lang="ru-RU" sz="2000" dirty="0">
              <a:solidFill>
                <a:schemeClr val="tx1"/>
              </a:solidFill>
              <a:latin typeface="Bahnschrift SemiBold" panose="020B0502040204020203" pitchFamily="34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Bahnschrift SemiBold" panose="020B0502040204020203" pitchFamily="34" charset="0"/>
              </a:rPr>
              <a:t>  УПРАВЛЯЙ КАРЬЕРОЙ МЕЧТЫ!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65" y="176899"/>
            <a:ext cx="1617525" cy="410643"/>
          </a:xfrm>
          <a:prstGeom prst="rect">
            <a:avLst/>
          </a:prstGeom>
          <a:solidFill>
            <a:srgbClr val="9A0000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130621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7650" y="3879850"/>
            <a:ext cx="6908800" cy="1263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000" dirty="0" smtClean="0">
              <a:solidFill>
                <a:schemeClr val="tx1"/>
              </a:solidFill>
              <a:latin typeface="Bahnschrift SemiBold" panose="020B0502040204020203" pitchFamily="34" charset="0"/>
            </a:endParaRPr>
          </a:p>
          <a:p>
            <a:endParaRPr lang="ru-RU" sz="2000" dirty="0">
              <a:solidFill>
                <a:schemeClr val="tx1"/>
              </a:solidFill>
              <a:latin typeface="Bahnschrift SemiBold" panose="020B0502040204020203" pitchFamily="34" charset="0"/>
            </a:endParaRPr>
          </a:p>
          <a:p>
            <a:r>
              <a:rPr lang="ru-RU" sz="2000" dirty="0">
                <a:solidFill>
                  <a:schemeClr val="tx1"/>
                </a:solidFill>
                <a:latin typeface="Bahnschrift SemiBold" panose="020B0502040204020203" pitchFamily="34" charset="0"/>
              </a:rPr>
              <a:t>  УПРАВЛЯЙ КАРЬЕРОЙ МЕЧТЫ!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4401" y="201211"/>
            <a:ext cx="86487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rgbClr val="9A0000"/>
                </a:solidFill>
                <a:latin typeface="Bahnschrift SemiBold" panose="020B0502040204020203" pitchFamily="34" charset="0"/>
              </a:rPr>
              <a:t>ЦЕЛИ И ЗАДАЧИ</a:t>
            </a:r>
            <a:endParaRPr lang="ru-RU" sz="3200" b="1" dirty="0">
              <a:solidFill>
                <a:srgbClr val="9A0000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426" y="2"/>
            <a:ext cx="3340574" cy="5143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073" y="2830785"/>
            <a:ext cx="1321723" cy="178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578" y="302900"/>
            <a:ext cx="738845" cy="73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7649" y="969422"/>
            <a:ext cx="5970271" cy="32952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ru-RU" sz="1800" dirty="0" smtClean="0">
                <a:solidFill>
                  <a:srgbClr val="9A0000"/>
                </a:solidFill>
                <a:latin typeface="Bahnschrift SemiBold" panose="020B0502040204020203" pitchFamily="34" charset="0"/>
              </a:rPr>
              <a:t>           </a:t>
            </a:r>
            <a:r>
              <a:rPr lang="ru-RU" sz="2000" dirty="0" smtClean="0">
                <a:solidFill>
                  <a:srgbClr val="898989"/>
                </a:solidFill>
                <a:latin typeface="Bahnschrift SemiBold" panose="020B0502040204020203" pitchFamily="34" charset="0"/>
              </a:rPr>
              <a:t>Содействие </a:t>
            </a:r>
            <a:r>
              <a:rPr lang="ru-RU" sz="2000" dirty="0">
                <a:solidFill>
                  <a:srgbClr val="898989"/>
                </a:solidFill>
                <a:latin typeface="Bahnschrift SemiBold" panose="020B0502040204020203" pitchFamily="34" charset="0"/>
              </a:rPr>
              <a:t>в трудоустройстве и сопровождение профессиональной карьеры обучающихся и выпускников Университета по программам высшего образования, в том </a:t>
            </a:r>
            <a:r>
              <a:rPr lang="ru-RU" sz="2000" dirty="0" smtClean="0">
                <a:solidFill>
                  <a:srgbClr val="898989"/>
                </a:solidFill>
                <a:latin typeface="Bahnschrift SemiBold" panose="020B0502040204020203" pitchFamily="34" charset="0"/>
              </a:rPr>
              <a:t>числе </a:t>
            </a:r>
            <a:r>
              <a:rPr lang="ru-RU" sz="2000" dirty="0">
                <a:solidFill>
                  <a:srgbClr val="898989"/>
                </a:solidFill>
                <a:latin typeface="Bahnschrift SemiBold" panose="020B0502040204020203" pitchFamily="34" charset="0"/>
              </a:rPr>
              <a:t>лиц с ОВЗ и </a:t>
            </a:r>
            <a:r>
              <a:rPr lang="ru-RU" sz="2000" dirty="0" smtClean="0">
                <a:solidFill>
                  <a:srgbClr val="898989"/>
                </a:solidFill>
                <a:latin typeface="Bahnschrift SemiBold" panose="020B0502040204020203" pitchFamily="34" charset="0"/>
              </a:rPr>
              <a:t>инвалидностью</a:t>
            </a: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66" y="1550684"/>
            <a:ext cx="441216" cy="359260"/>
          </a:xfrm>
          <a:prstGeom prst="rect">
            <a:avLst/>
          </a:prstGeom>
          <a:solidFill>
            <a:srgbClr val="9A0000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0037674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7650" y="3879850"/>
            <a:ext cx="6908800" cy="1263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000" dirty="0" smtClean="0">
              <a:solidFill>
                <a:schemeClr val="tx1"/>
              </a:solidFill>
              <a:latin typeface="Bahnschrift SemiBold" panose="020B0502040204020203" pitchFamily="34" charset="0"/>
            </a:endParaRPr>
          </a:p>
          <a:p>
            <a:endParaRPr lang="ru-RU" sz="2000" dirty="0">
              <a:solidFill>
                <a:schemeClr val="tx1"/>
              </a:solidFill>
              <a:latin typeface="Bahnschrift SemiBold" panose="020B0502040204020203" pitchFamily="34" charset="0"/>
            </a:endParaRPr>
          </a:p>
          <a:p>
            <a:r>
              <a:rPr lang="ru-RU" sz="2000" dirty="0">
                <a:solidFill>
                  <a:schemeClr val="tx1"/>
                </a:solidFill>
                <a:latin typeface="Bahnschrift SemiBold" panose="020B0502040204020203" pitchFamily="34" charset="0"/>
              </a:rPr>
              <a:t>  УПРАВЛЯЙ КАРЬЕРОЙ МЕЧТЫ!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4401" y="201211"/>
            <a:ext cx="86487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rgbClr val="9A0000"/>
                </a:solidFill>
                <a:latin typeface="Bahnschrift SemiBold" panose="020B0502040204020203" pitchFamily="34" charset="0"/>
              </a:rPr>
              <a:t>ЦЕЛИ И ЗАДАЧИ</a:t>
            </a:r>
            <a:endParaRPr lang="ru-RU" sz="3200" b="1" dirty="0">
              <a:solidFill>
                <a:srgbClr val="9A0000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578" y="290598"/>
            <a:ext cx="738845" cy="73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7649" y="969422"/>
            <a:ext cx="8618055" cy="32952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ru-RU" sz="1800" dirty="0" smtClean="0">
                <a:solidFill>
                  <a:srgbClr val="9A0000"/>
                </a:solidFill>
                <a:latin typeface="Bahnschrift SemiBold" panose="020B0502040204020203" pitchFamily="34" charset="0"/>
              </a:rPr>
              <a:t>           </a:t>
            </a:r>
            <a:endParaRPr lang="ru-RU" sz="2000" dirty="0" smtClean="0">
              <a:solidFill>
                <a:srgbClr val="898989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01" y="1550684"/>
            <a:ext cx="441216" cy="359260"/>
          </a:xfrm>
          <a:prstGeom prst="rect">
            <a:avLst/>
          </a:prstGeom>
          <a:solidFill>
            <a:srgbClr val="9A0000"/>
          </a:solidFill>
          <a:ln>
            <a:noFill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718901" y="1216717"/>
            <a:ext cx="553082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sz="1800" b="1" dirty="0">
                <a:solidFill>
                  <a:srgbClr val="898989"/>
                </a:solidFill>
                <a:latin typeface="Bahnschrift SemiBold" panose="020B0502040204020203" pitchFamily="34" charset="0"/>
              </a:rPr>
              <a:t>Осуществление мониторингов востребованности и трудоустройства выпускников Университета</a:t>
            </a:r>
            <a:endParaRPr lang="ru-RU" sz="1800" b="1" dirty="0" smtClean="0">
              <a:solidFill>
                <a:srgbClr val="898989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8902" y="2487194"/>
            <a:ext cx="5530824" cy="190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sz="1800" b="1" dirty="0">
                <a:solidFill>
                  <a:srgbClr val="898989"/>
                </a:solidFill>
                <a:latin typeface="Bahnschrift SemiBold" panose="020B0502040204020203" pitchFamily="34" charset="0"/>
              </a:rPr>
              <a:t>Информационное обеспечение исследований рынка труда, образовательных услуг, удовлетворенности внешних потребителей качеством подготовки выпускников Университета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01" y="3191755"/>
            <a:ext cx="4445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408752" y="5563"/>
            <a:ext cx="2735248" cy="5143498"/>
          </a:xfrm>
          <a:prstGeom prst="rect">
            <a:avLst/>
          </a:prstGeom>
          <a:gradFill flip="none" rotWithShape="1">
            <a:gsLst>
              <a:gs pos="0">
                <a:srgbClr val="EBEBEC">
                  <a:shade val="30000"/>
                  <a:satMod val="115000"/>
                </a:srgbClr>
              </a:gs>
              <a:gs pos="33000">
                <a:srgbClr val="EBEBEC">
                  <a:shade val="67500"/>
                  <a:satMod val="115000"/>
                </a:srgbClr>
              </a:gs>
              <a:gs pos="100000">
                <a:srgbClr val="EBEBEC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Bahnschrift SemiBold" panose="020B0502040204020203" pitchFamily="34" charset="0"/>
              </a:rPr>
              <a:t>Уменьшить кадровый дефицит в лечебных учреждениях </a:t>
            </a:r>
            <a:r>
              <a:rPr lang="ru-RU" sz="1600" dirty="0" smtClean="0">
                <a:solidFill>
                  <a:schemeClr val="tx1"/>
                </a:solidFill>
                <a:latin typeface="Bahnschrift SemiBold" panose="020B0502040204020203" pitchFamily="34" charset="0"/>
              </a:rPr>
              <a:t>края</a:t>
            </a:r>
          </a:p>
          <a:p>
            <a:pPr algn="ctr"/>
            <a:endParaRPr lang="ru-RU" sz="1600" dirty="0">
              <a:solidFill>
                <a:schemeClr val="tx1"/>
              </a:solidFill>
              <a:latin typeface="Bahnschrift SemiBold" panose="020B0502040204020203" pitchFamily="34" charset="0"/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r>
              <a:rPr lang="ru-RU" sz="1300" dirty="0">
                <a:solidFill>
                  <a:schemeClr val="tx1"/>
                </a:solidFill>
                <a:latin typeface="Bahnschrift SemiBold" panose="020B0502040204020203" pitchFamily="34" charset="0"/>
              </a:rPr>
              <a:t>Организация взаимодействия кадровых служб ЛПУ с Университетом, студентами и выпускниками</a:t>
            </a:r>
            <a:r>
              <a:rPr lang="ru-RU" sz="1300" dirty="0" smtClean="0">
                <a:solidFill>
                  <a:schemeClr val="tx1"/>
                </a:solidFill>
                <a:latin typeface="Bahnschrift SemiBold" panose="020B0502040204020203" pitchFamily="34" charset="0"/>
              </a:rPr>
              <a:t>.</a:t>
            </a:r>
          </a:p>
          <a:p>
            <a:endParaRPr lang="ru-RU" sz="1300" dirty="0" smtClean="0">
              <a:solidFill>
                <a:schemeClr val="tx1"/>
              </a:solidFill>
              <a:latin typeface="Bahnschrift SemiBold" panose="020B0502040204020203" pitchFamily="34" charset="0"/>
            </a:endParaRPr>
          </a:p>
          <a:p>
            <a:r>
              <a:rPr lang="ru-RU" sz="1300" dirty="0" smtClean="0">
                <a:solidFill>
                  <a:schemeClr val="tx1"/>
                </a:solidFill>
                <a:latin typeface="Bahnschrift SemiBold" panose="020B0502040204020203" pitchFamily="34" charset="0"/>
              </a:rPr>
              <a:t>Сопровождение </a:t>
            </a:r>
            <a:r>
              <a:rPr lang="ru-RU" sz="1300" dirty="0">
                <a:solidFill>
                  <a:schemeClr val="tx1"/>
                </a:solidFill>
                <a:latin typeface="Bahnschrift SemiBold" panose="020B0502040204020203" pitchFamily="34" charset="0"/>
              </a:rPr>
              <a:t>соискателя от резюме до трудоустройства</a:t>
            </a:r>
            <a:r>
              <a:rPr lang="ru-RU" sz="1300" dirty="0" smtClean="0">
                <a:solidFill>
                  <a:schemeClr val="tx1"/>
                </a:solidFill>
                <a:latin typeface="Bahnschrift SemiBold" panose="020B0502040204020203" pitchFamily="34" charset="0"/>
              </a:rPr>
              <a:t>.</a:t>
            </a:r>
          </a:p>
          <a:p>
            <a:endParaRPr lang="ru-RU" sz="1300" dirty="0" smtClean="0">
              <a:solidFill>
                <a:schemeClr val="tx1"/>
              </a:solidFill>
              <a:latin typeface="Bahnschrift SemiBold" panose="020B0502040204020203" pitchFamily="34" charset="0"/>
            </a:endParaRPr>
          </a:p>
          <a:p>
            <a:r>
              <a:rPr lang="ru-RU" sz="1300" dirty="0" smtClean="0">
                <a:solidFill>
                  <a:schemeClr val="tx1"/>
                </a:solidFill>
                <a:latin typeface="Bahnschrift SemiBold" panose="020B0502040204020203" pitchFamily="34" charset="0"/>
              </a:rPr>
              <a:t>Информирование </a:t>
            </a:r>
            <a:r>
              <a:rPr lang="ru-RU" sz="1300" dirty="0">
                <a:solidFill>
                  <a:schemeClr val="tx1"/>
                </a:solidFill>
                <a:latin typeface="Bahnschrift SemiBold" panose="020B0502040204020203" pitchFamily="34" charset="0"/>
              </a:rPr>
              <a:t>студентов и выпускников о мерах социальной поддержки, предоставляемых медицинским работникам края, помощь в разработке новых </a:t>
            </a:r>
            <a:r>
              <a:rPr lang="ru-RU" sz="1300" dirty="0" smtClean="0">
                <a:solidFill>
                  <a:schemeClr val="tx1"/>
                </a:solidFill>
                <a:latin typeface="Bahnschrift SemiBold" panose="020B0502040204020203" pitchFamily="34" charset="0"/>
              </a:rPr>
              <a:t>мер поддержки.</a:t>
            </a:r>
            <a:endParaRPr lang="ru-RU" sz="1300" dirty="0">
              <a:solidFill>
                <a:schemeClr val="tx1"/>
              </a:solidFill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4845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4441" y="45286"/>
            <a:ext cx="9144000" cy="8011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rgbClr val="9A0000"/>
                </a:solidFill>
                <a:latin typeface="Bahnschrift SemiBold" panose="020B0502040204020203" pitchFamily="34" charset="0"/>
              </a:rPr>
              <a:t>ФУНКЦИИ</a:t>
            </a:r>
            <a:endParaRPr lang="ru-RU" sz="3200" b="1" dirty="0">
              <a:solidFill>
                <a:srgbClr val="9A000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3060000" cy="5129827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1600" dirty="0">
                <a:solidFill>
                  <a:srgbClr val="898989"/>
                </a:solidFill>
                <a:latin typeface="Bahnschrift SemiBold" panose="020B0502040204020203" pitchFamily="34" charset="0"/>
              </a:rPr>
              <a:t>Проведение консультаций с обучающимися и выпускниками Университета, в том числе лицами с инвалидностью и ОВЗ по вопросам содействия в трудоустройстве и сопровождения профессиональной карьеры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84000" y="13673"/>
            <a:ext cx="3060000" cy="51298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sz="1600" dirty="0" smtClean="0">
              <a:solidFill>
                <a:srgbClr val="898989"/>
              </a:solidFill>
              <a:latin typeface="Bahnschrift SemiBold" panose="020B0502040204020203" pitchFamily="34" charset="0"/>
            </a:endParaRPr>
          </a:p>
          <a:p>
            <a:pPr algn="ctr">
              <a:lnSpc>
                <a:spcPct val="150000"/>
              </a:lnSpc>
            </a:pPr>
            <a:endParaRPr lang="ru-RU" sz="1600" dirty="0" smtClean="0">
              <a:solidFill>
                <a:srgbClr val="898989"/>
              </a:solidFill>
              <a:latin typeface="Bahnschrift SemiBold" panose="020B0502040204020203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1600" dirty="0" smtClean="0">
                <a:solidFill>
                  <a:srgbClr val="898989"/>
                </a:solidFill>
                <a:latin typeface="Bahnschrift SemiBold" panose="020B0502040204020203" pitchFamily="34" charset="0"/>
              </a:rPr>
              <a:t>Проведение </a:t>
            </a:r>
            <a:r>
              <a:rPr lang="ru-RU" sz="1600" dirty="0">
                <a:solidFill>
                  <a:srgbClr val="898989"/>
                </a:solidFill>
                <a:latin typeface="Bahnschrift SemiBold" panose="020B0502040204020203" pitchFamily="34" charset="0"/>
              </a:rPr>
              <a:t>карьерных мероприятий профориентации и содействия трудоустройству (Ярмарка вакансий, День открытых дверей, Неделя карьеры и т.п.) совместно с </a:t>
            </a:r>
            <a:r>
              <a:rPr lang="ru-RU" sz="1600" dirty="0" smtClean="0">
                <a:solidFill>
                  <a:srgbClr val="898989"/>
                </a:solidFill>
                <a:latin typeface="Bahnschrift SemiBold" panose="020B0502040204020203" pitchFamily="34" charset="0"/>
              </a:rPr>
              <a:t>МЗ КК и медицинскими организациями Красноярского края и других регионов</a:t>
            </a:r>
            <a:endParaRPr lang="ru-RU" sz="1600" dirty="0">
              <a:solidFill>
                <a:srgbClr val="898989"/>
              </a:solidFill>
              <a:latin typeface="Bahnschrift SemiBold" panose="020B0502040204020203" pitchFamily="34" charset="0"/>
            </a:endParaRPr>
          </a:p>
          <a:p>
            <a:pPr algn="ctr">
              <a:lnSpc>
                <a:spcPct val="150000"/>
              </a:lnSpc>
            </a:pPr>
            <a:endParaRPr lang="ru-RU" sz="1600" dirty="0">
              <a:solidFill>
                <a:srgbClr val="898989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24000" y="-11196"/>
            <a:ext cx="3060000" cy="5154696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1600" dirty="0">
                <a:solidFill>
                  <a:schemeClr val="bg1"/>
                </a:solidFill>
                <a:latin typeface="Bahnschrift SemiBold" panose="020B0502040204020203" pitchFamily="34" charset="0"/>
              </a:rPr>
              <a:t>Проведение маркетинговых исследований рынка труда, образовательных услуг, удовлетворенности внешних потребителей качеством подготовки выпускников Университета</a:t>
            </a:r>
          </a:p>
          <a:p>
            <a:pPr algn="ctr">
              <a:lnSpc>
                <a:spcPct val="150000"/>
              </a:lnSpc>
            </a:pPr>
            <a:r>
              <a:rPr lang="ru-RU" sz="1600" dirty="0">
                <a:solidFill>
                  <a:schemeClr val="bg1"/>
                </a:solidFill>
                <a:latin typeface="Bahnschrift SemiBold" panose="020B0502040204020203" pitchFamily="34" charset="0"/>
              </a:rPr>
              <a:t>Ведение банка вакансий на сайте Университета по запросам практического здравоохранения </a:t>
            </a:r>
            <a:r>
              <a:rPr lang="ru-RU" sz="1600" dirty="0" smtClean="0">
                <a:solidFill>
                  <a:schemeClr val="bg1"/>
                </a:solidFill>
                <a:latin typeface="Bahnschrift SemiBold" panose="020B0502040204020203" pitchFamily="34" charset="0"/>
              </a:rPr>
              <a:t>Красноярского </a:t>
            </a:r>
            <a:r>
              <a:rPr lang="ru-RU" sz="1600" dirty="0">
                <a:solidFill>
                  <a:schemeClr val="bg1"/>
                </a:solidFill>
                <a:latin typeface="Bahnschrift SemiBold" panose="020B0502040204020203" pitchFamily="34" charset="0"/>
              </a:rPr>
              <a:t>края и других регионов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551" y="45286"/>
            <a:ext cx="738187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0831" y="4524789"/>
            <a:ext cx="6908800" cy="605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  <a:latin typeface="Bahnschrift SemiBold" panose="020B0502040204020203" pitchFamily="34" charset="0"/>
              </a:rPr>
              <a:t>УПРАВЛЯЙ КАРЬЕРОЙ МЕЧТЫ!</a:t>
            </a:r>
          </a:p>
        </p:txBody>
      </p:sp>
    </p:spTree>
    <p:extLst>
      <p:ext uri="{BB962C8B-B14F-4D97-AF65-F5344CB8AC3E}">
        <p14:creationId xmlns:p14="http://schemas.microsoft.com/office/powerpoint/2010/main" val="29136264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4436"/>
            <a:ext cx="9144000" cy="4078025"/>
          </a:xfrm>
          <a:prstGeom prst="rect">
            <a:avLst/>
          </a:prstGeom>
          <a:solidFill>
            <a:srgbClr val="C5C6C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222635" y="20036"/>
            <a:ext cx="890546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9A0000"/>
                </a:solidFill>
                <a:latin typeface="Bahnschrift SemiBold" panose="020B0502040204020203" pitchFamily="34" charset="0"/>
              </a:rPr>
              <a:t>МЕРОПРИЯТИЯ</a:t>
            </a:r>
            <a:r>
              <a:rPr lang="ru-RU" dirty="0" smtClean="0"/>
              <a:t> ЦЕНТРА КАРЬЕРЫ</a:t>
            </a:r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326" y="111317"/>
            <a:ext cx="738187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311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12" b="5664"/>
          <a:stretch/>
        </p:blipFill>
        <p:spPr bwMode="auto">
          <a:xfrm>
            <a:off x="0" y="913405"/>
            <a:ext cx="6002558" cy="422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629523" y="588382"/>
            <a:ext cx="3188472" cy="45551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sz="1800" dirty="0" smtClean="0">
                <a:solidFill>
                  <a:srgbClr val="9A0000"/>
                </a:solidFill>
                <a:latin typeface="Bahnschrift SemiBold" panose="020B0502040204020203" pitchFamily="34" charset="0"/>
              </a:rPr>
              <a:t>ЦЕНТР КАРЬЕРЫ ИПО –</a:t>
            </a:r>
          </a:p>
          <a:p>
            <a:pPr>
              <a:lnSpc>
                <a:spcPct val="150000"/>
              </a:lnSpc>
            </a:pPr>
            <a:r>
              <a:rPr lang="ru-RU" sz="1800" dirty="0" smtClean="0">
                <a:solidFill>
                  <a:srgbClr val="9A0000"/>
                </a:solidFill>
                <a:latin typeface="Bahnschrift SemiBold" panose="020B0502040204020203" pitchFamily="34" charset="0"/>
              </a:rPr>
              <a:t>навигатор на рынке труда в сфере здравоохранения и наставник по развитию индивидуальной карьерной траектории по модели: абитуриент – студент - специалист</a:t>
            </a:r>
            <a:endParaRPr lang="ru-RU" sz="1800" dirty="0">
              <a:solidFill>
                <a:srgbClr val="9A000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8539" y="0"/>
            <a:ext cx="890546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rgbClr val="9A0000"/>
                </a:solidFill>
                <a:latin typeface="Bahnschrift SemiBold" panose="020B0502040204020203" pitchFamily="34" charset="0"/>
              </a:rPr>
              <a:t>СТРАТЕГИЧЕСКАЯ ЗАДАЧА</a:t>
            </a:r>
            <a:endParaRPr lang="ru-RU" sz="3200" dirty="0">
              <a:solidFill>
                <a:srgbClr val="9A0000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7" y="138906"/>
            <a:ext cx="738187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8539" y="4373216"/>
            <a:ext cx="5390984" cy="7692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  <a:latin typeface="Bahnschrift SemiBold" panose="020B0502040204020203" pitchFamily="34" charset="0"/>
              </a:rPr>
              <a:t>УПРАВЛЯЙ КАРЬЕРОЙ МЕЧТЫ!</a:t>
            </a:r>
            <a:endParaRPr lang="ru-RU" sz="2000" dirty="0">
              <a:solidFill>
                <a:schemeClr val="tx1"/>
              </a:solidFill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23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298" y="348258"/>
            <a:ext cx="7558084" cy="479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4683" y="138906"/>
            <a:ext cx="8929315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rgbClr val="9A0000"/>
                </a:solidFill>
                <a:latin typeface="Bahnschrift SemiBold" panose="020B0502040204020203" pitchFamily="34" charset="0"/>
              </a:rPr>
              <a:t>СХЕМА ВЗАИМОДЕЙСТВИЯ С РАБОТОДАТЕЛЯМИ И СОИСКАТЕЛЯМИ</a:t>
            </a:r>
            <a:endParaRPr lang="ru-RU" sz="3200" dirty="0">
              <a:solidFill>
                <a:srgbClr val="9A000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0756" y="1850458"/>
            <a:ext cx="1256306" cy="475570"/>
          </a:xfrm>
          <a:prstGeom prst="rect">
            <a:avLst/>
          </a:prstGeom>
          <a:solidFill>
            <a:srgbClr val="EBEBEC"/>
          </a:solidFill>
          <a:ln>
            <a:solidFill>
              <a:srgbClr val="C5C6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rgbClr val="9A0000"/>
                </a:solidFill>
                <a:latin typeface="Bahnschrift SemiBold" panose="020B0502040204020203" pitchFamily="34" charset="0"/>
              </a:rPr>
              <a:t>Заявка от ЛПУ на подбор персонала</a:t>
            </a:r>
            <a:endParaRPr lang="ru-RU" sz="1000" dirty="0">
              <a:solidFill>
                <a:srgbClr val="9A000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68559" y="2554354"/>
            <a:ext cx="1256306" cy="475570"/>
          </a:xfrm>
          <a:prstGeom prst="rect">
            <a:avLst/>
          </a:prstGeom>
          <a:solidFill>
            <a:srgbClr val="EBEBEC"/>
          </a:solidFill>
          <a:ln>
            <a:solidFill>
              <a:srgbClr val="C5C6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rgbClr val="9A0000"/>
                </a:solidFill>
                <a:latin typeface="Bahnschrift SemiBold" panose="020B0502040204020203" pitchFamily="34" charset="0"/>
              </a:rPr>
              <a:t>Формирование вакансии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86863" y="1850458"/>
            <a:ext cx="1256306" cy="475570"/>
          </a:xfrm>
          <a:prstGeom prst="rect">
            <a:avLst/>
          </a:prstGeom>
          <a:solidFill>
            <a:srgbClr val="EBEB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rgbClr val="9A0000"/>
                </a:solidFill>
                <a:latin typeface="Bahnschrift SemiBold" panose="020B0502040204020203" pitchFamily="34" charset="0"/>
              </a:rPr>
              <a:t>Подбор подходящих кандидатов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87617" y="2563813"/>
            <a:ext cx="1248766" cy="416595"/>
          </a:xfrm>
          <a:prstGeom prst="rect">
            <a:avLst/>
          </a:prstGeom>
          <a:solidFill>
            <a:srgbClr val="EBEBEC"/>
          </a:solidFill>
          <a:ln>
            <a:solidFill>
              <a:srgbClr val="C5C6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solidFill>
                  <a:schemeClr val="tx1"/>
                </a:solidFill>
                <a:latin typeface="Bahnschrift SemiBold" panose="020B0502040204020203" pitchFamily="34" charset="0"/>
              </a:rPr>
              <a:t>Собеседование</a:t>
            </a:r>
            <a:endParaRPr lang="ru-RU" sz="1050" dirty="0">
              <a:solidFill>
                <a:schemeClr val="tx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0756" y="3724565"/>
            <a:ext cx="1256306" cy="475570"/>
          </a:xfrm>
          <a:prstGeom prst="rect">
            <a:avLst/>
          </a:prstGeom>
          <a:solidFill>
            <a:srgbClr val="EBEB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rgbClr val="9A0000"/>
                </a:solidFill>
                <a:latin typeface="Bahnschrift SemiBold" panose="020B0502040204020203" pitchFamily="34" charset="0"/>
              </a:rPr>
              <a:t>Заявка от специалиста для поиска работы</a:t>
            </a:r>
          </a:p>
        </p:txBody>
      </p:sp>
      <p:sp>
        <p:nvSpPr>
          <p:cNvPr id="9" name="Овальная выноска 8"/>
          <p:cNvSpPr/>
          <p:nvPr/>
        </p:nvSpPr>
        <p:spPr>
          <a:xfrm>
            <a:off x="7005099" y="2344031"/>
            <a:ext cx="1908725" cy="803696"/>
          </a:xfrm>
          <a:prstGeom prst="wedgeEllipseCallout">
            <a:avLst/>
          </a:prstGeom>
          <a:solidFill>
            <a:srgbClr val="C5A6A3"/>
          </a:solidFill>
          <a:ln>
            <a:solidFill>
              <a:srgbClr val="C5A6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100" dirty="0">
                <a:solidFill>
                  <a:srgbClr val="9A0000"/>
                </a:solidFill>
                <a:latin typeface="Bahnschrift SemiBold" panose="020B0502040204020203" pitchFamily="34" charset="0"/>
              </a:rPr>
              <a:t>Трудоустройство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868559" y="4212815"/>
            <a:ext cx="1256306" cy="475570"/>
          </a:xfrm>
          <a:prstGeom prst="rect">
            <a:avLst/>
          </a:prstGeom>
          <a:solidFill>
            <a:srgbClr val="EBEB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rgbClr val="9A0000"/>
                </a:solidFill>
                <a:latin typeface="Bahnschrift SemiBold" panose="020B0502040204020203" pitchFamily="34" charset="0"/>
              </a:rPr>
              <a:t>Создание </a:t>
            </a:r>
            <a:r>
              <a:rPr lang="ru-RU" sz="1000" dirty="0">
                <a:solidFill>
                  <a:srgbClr val="9A0000"/>
                </a:solidFill>
                <a:latin typeface="Bahnschrift SemiBold" panose="020B0502040204020203" pitchFamily="34" charset="0"/>
              </a:rPr>
              <a:t>резюме и сбор документов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666376" y="3367510"/>
            <a:ext cx="1256306" cy="475570"/>
          </a:xfrm>
          <a:prstGeom prst="rect">
            <a:avLst/>
          </a:prstGeom>
          <a:solidFill>
            <a:srgbClr val="EBEBEC"/>
          </a:solidFill>
          <a:ln>
            <a:solidFill>
              <a:srgbClr val="C5C6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rgbClr val="9A0000"/>
                </a:solidFill>
                <a:latin typeface="Bahnschrift SemiBold" panose="020B0502040204020203" pitchFamily="34" charset="0"/>
              </a:rPr>
              <a:t>Подбор подходящих вакансий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7" y="138906"/>
            <a:ext cx="738187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Стрелка влево 11"/>
          <p:cNvSpPr/>
          <p:nvPr/>
        </p:nvSpPr>
        <p:spPr>
          <a:xfrm rot="284811">
            <a:off x="4900044" y="3558535"/>
            <a:ext cx="2742788" cy="335247"/>
          </a:xfrm>
          <a:prstGeom prst="leftArrow">
            <a:avLst/>
          </a:prstGeom>
          <a:noFill/>
          <a:ln>
            <a:solidFill>
              <a:srgbClr val="9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rgbClr val="9A0000"/>
                </a:solidFill>
                <a:latin typeface="Bahnschrift Light" panose="020B0502040204020203" pitchFamily="34" charset="0"/>
              </a:rPr>
              <a:t>Соискателя</a:t>
            </a:r>
            <a:r>
              <a:rPr lang="ru-RU" sz="900" dirty="0" smtClean="0">
                <a:solidFill>
                  <a:srgbClr val="9A0000"/>
                </a:solidFill>
              </a:rPr>
              <a:t> </a:t>
            </a:r>
            <a:r>
              <a:rPr lang="ru-RU" sz="900" dirty="0">
                <a:solidFill>
                  <a:srgbClr val="9A0000"/>
                </a:solidFill>
                <a:latin typeface="Bahnschrift Light" panose="020B0502040204020203" pitchFamily="34" charset="0"/>
              </a:rPr>
              <a:t>не удовлетворил работодатель</a:t>
            </a:r>
          </a:p>
        </p:txBody>
      </p:sp>
      <p:sp>
        <p:nvSpPr>
          <p:cNvPr id="13" name="Стрелка влево 12"/>
          <p:cNvSpPr/>
          <p:nvPr/>
        </p:nvSpPr>
        <p:spPr>
          <a:xfrm rot="21290177">
            <a:off x="4852689" y="1824118"/>
            <a:ext cx="2742788" cy="335247"/>
          </a:xfrm>
          <a:prstGeom prst="leftArrow">
            <a:avLst/>
          </a:prstGeom>
          <a:noFill/>
          <a:ln>
            <a:solidFill>
              <a:srgbClr val="9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rgbClr val="9A0000"/>
                </a:solidFill>
                <a:latin typeface="Bahnschrift Light" panose="020B0502040204020203" pitchFamily="34" charset="0"/>
              </a:rPr>
              <a:t>Работодателя не удовлетворил кандидат</a:t>
            </a:r>
            <a:endParaRPr lang="ru-RU" sz="900" dirty="0">
              <a:solidFill>
                <a:srgbClr val="9A0000"/>
              </a:solidFill>
              <a:latin typeface="Bahnschrift Light" panose="020B0502040204020203" pitchFamily="34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1527062" y="2059986"/>
            <a:ext cx="827347" cy="494368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2663687" y="2088243"/>
            <a:ext cx="923176" cy="466111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2500481" y="3011071"/>
            <a:ext cx="1169664" cy="645286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8" name="Прямая со стрелкой 2047"/>
          <p:cNvCxnSpPr/>
          <p:nvPr/>
        </p:nvCxnSpPr>
        <p:spPr>
          <a:xfrm>
            <a:off x="898909" y="4200135"/>
            <a:ext cx="969650" cy="31956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6" name="Прямая со стрелкой 2055"/>
          <p:cNvCxnSpPr/>
          <p:nvPr/>
        </p:nvCxnSpPr>
        <p:spPr>
          <a:xfrm flipV="1">
            <a:off x="3125275" y="3843080"/>
            <a:ext cx="1089741" cy="676615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0" name="Прямая со стрелкой 2059"/>
          <p:cNvCxnSpPr/>
          <p:nvPr/>
        </p:nvCxnSpPr>
        <p:spPr>
          <a:xfrm flipV="1">
            <a:off x="2441050" y="2326028"/>
            <a:ext cx="1661823" cy="1855359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4" name="Прямая со стрелкой 2063"/>
          <p:cNvCxnSpPr>
            <a:endCxn id="6" idx="0"/>
          </p:cNvCxnSpPr>
          <p:nvPr/>
        </p:nvCxnSpPr>
        <p:spPr>
          <a:xfrm>
            <a:off x="4843169" y="2255866"/>
            <a:ext cx="1068831" cy="307947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8" name="Прямая со стрелкой 2067"/>
          <p:cNvCxnSpPr>
            <a:endCxn id="6" idx="2"/>
          </p:cNvCxnSpPr>
          <p:nvPr/>
        </p:nvCxnSpPr>
        <p:spPr>
          <a:xfrm flipV="1">
            <a:off x="4922682" y="2980408"/>
            <a:ext cx="989318" cy="457263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2" name="Прямая со стрелкой 2071"/>
          <p:cNvCxnSpPr>
            <a:stCxn id="6" idx="3"/>
          </p:cNvCxnSpPr>
          <p:nvPr/>
        </p:nvCxnSpPr>
        <p:spPr>
          <a:xfrm>
            <a:off x="6536383" y="2772111"/>
            <a:ext cx="468000" cy="0"/>
          </a:xfrm>
          <a:prstGeom prst="straightConnector1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6" name="Прямая со стрелкой 2085"/>
          <p:cNvCxnSpPr/>
          <p:nvPr/>
        </p:nvCxnSpPr>
        <p:spPr>
          <a:xfrm flipV="1">
            <a:off x="5995283" y="2059986"/>
            <a:ext cx="276155" cy="494369"/>
          </a:xfrm>
          <a:prstGeom prst="straightConnector1">
            <a:avLst/>
          </a:prstGeom>
          <a:ln w="19050">
            <a:solidFill>
              <a:srgbClr val="9A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0" name="Прямая со стрелкой 2089"/>
          <p:cNvCxnSpPr/>
          <p:nvPr/>
        </p:nvCxnSpPr>
        <p:spPr>
          <a:xfrm>
            <a:off x="5995283" y="2980408"/>
            <a:ext cx="276155" cy="675949"/>
          </a:xfrm>
          <a:prstGeom prst="straightConnector1">
            <a:avLst/>
          </a:prstGeom>
          <a:ln w="19050">
            <a:solidFill>
              <a:srgbClr val="9A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37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" y="729874"/>
            <a:ext cx="9144000" cy="442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3838576" y="1737023"/>
            <a:ext cx="957716" cy="979245"/>
          </a:xfrm>
          <a:prstGeom prst="ellipse">
            <a:avLst/>
          </a:prstGeom>
          <a:solidFill>
            <a:srgbClr val="8989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4840066" y="2822387"/>
            <a:ext cx="657224" cy="644713"/>
          </a:xfrm>
          <a:prstGeom prst="ellipse">
            <a:avLst/>
          </a:prstGeom>
          <a:solidFill>
            <a:srgbClr val="8989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5738813" y="2528888"/>
            <a:ext cx="795336" cy="834726"/>
          </a:xfrm>
          <a:prstGeom prst="ellipse">
            <a:avLst/>
          </a:prstGeom>
          <a:solidFill>
            <a:srgbClr val="8989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7529513" y="2462495"/>
            <a:ext cx="795336" cy="834726"/>
          </a:xfrm>
          <a:prstGeom prst="ellipse">
            <a:avLst/>
          </a:prstGeom>
          <a:solidFill>
            <a:srgbClr val="8989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695575" y="3467100"/>
            <a:ext cx="795336" cy="834726"/>
          </a:xfrm>
          <a:prstGeom prst="ellipse">
            <a:avLst/>
          </a:prstGeom>
          <a:solidFill>
            <a:srgbClr val="8989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838576" y="3356273"/>
            <a:ext cx="657224" cy="644713"/>
          </a:xfrm>
          <a:prstGeom prst="ellipse">
            <a:avLst/>
          </a:prstGeom>
          <a:solidFill>
            <a:srgbClr val="8989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529513" y="3789457"/>
            <a:ext cx="933448" cy="950058"/>
          </a:xfrm>
          <a:prstGeom prst="ellipse">
            <a:avLst/>
          </a:prstGeom>
          <a:solidFill>
            <a:srgbClr val="8989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253038" y="3387914"/>
            <a:ext cx="795336" cy="834726"/>
          </a:xfrm>
          <a:prstGeom prst="ellipse">
            <a:avLst/>
          </a:prstGeom>
          <a:solidFill>
            <a:srgbClr val="8989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811115" y="4410075"/>
            <a:ext cx="657224" cy="644713"/>
          </a:xfrm>
          <a:prstGeom prst="ellipse">
            <a:avLst/>
          </a:prstGeom>
          <a:solidFill>
            <a:srgbClr val="8989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524000" y="3206023"/>
            <a:ext cx="800100" cy="755370"/>
          </a:xfrm>
          <a:prstGeom prst="ellipse">
            <a:avLst/>
          </a:prstGeom>
          <a:solidFill>
            <a:srgbClr val="8989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68066" y="47625"/>
            <a:ext cx="8618759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rgbClr val="9A0000"/>
                </a:solidFill>
                <a:latin typeface="Bahnschrift SemiBold" panose="020B0502040204020203" pitchFamily="34" charset="0"/>
              </a:rPr>
              <a:t>КЛЮЧЕВЫЕ ПАРТНЕРЫ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7" y="138906"/>
            <a:ext cx="738187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164" y="1973107"/>
            <a:ext cx="757637" cy="519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056" y="3584669"/>
            <a:ext cx="5493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498" y="3958986"/>
            <a:ext cx="616394" cy="610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164" y="3615222"/>
            <a:ext cx="496158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356" y="2716269"/>
            <a:ext cx="432139" cy="453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058" y="2528888"/>
            <a:ext cx="578579" cy="677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2" y="3289532"/>
            <a:ext cx="522287" cy="58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943" y="4450023"/>
            <a:ext cx="559686" cy="578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530" y="2953088"/>
            <a:ext cx="410526" cy="410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400" y="3432841"/>
            <a:ext cx="491575" cy="49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Овал 12"/>
          <p:cNvSpPr/>
          <p:nvPr/>
        </p:nvSpPr>
        <p:spPr>
          <a:xfrm>
            <a:off x="2487189" y="2226645"/>
            <a:ext cx="657224" cy="638866"/>
          </a:xfrm>
          <a:prstGeom prst="ellipse">
            <a:avLst/>
          </a:prstGeom>
          <a:solidFill>
            <a:srgbClr val="8989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495800" y="4278841"/>
            <a:ext cx="657224" cy="638866"/>
          </a:xfrm>
          <a:prstGeom prst="ellipse">
            <a:avLst/>
          </a:prstGeom>
          <a:solidFill>
            <a:srgbClr val="8989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68066" y="3947473"/>
            <a:ext cx="657224" cy="638866"/>
          </a:xfrm>
          <a:prstGeom prst="ellipse">
            <a:avLst/>
          </a:prstGeom>
          <a:solidFill>
            <a:srgbClr val="8989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406" y="4459964"/>
            <a:ext cx="793319" cy="27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746" y="2339549"/>
            <a:ext cx="524498" cy="42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28" y="4069291"/>
            <a:ext cx="4191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Овальная выноска 16"/>
          <p:cNvSpPr/>
          <p:nvPr/>
        </p:nvSpPr>
        <p:spPr>
          <a:xfrm>
            <a:off x="6136481" y="962025"/>
            <a:ext cx="1218476" cy="704248"/>
          </a:xfrm>
          <a:prstGeom prst="wedgeEllipseCallout">
            <a:avLst>
              <a:gd name="adj1" fmla="val -88436"/>
              <a:gd name="adj2" fmla="val 93648"/>
            </a:avLst>
          </a:prstGeom>
          <a:noFill/>
          <a:ln>
            <a:solidFill>
              <a:srgbClr val="9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9A0000"/>
                </a:solidFill>
                <a:latin typeface="Bad Script" panose="02000000000000000000" pitchFamily="2" charset="0"/>
              </a:rPr>
              <a:t>Здесь можете быть вы</a:t>
            </a:r>
            <a:endParaRPr lang="ru-RU" sz="1200" dirty="0">
              <a:solidFill>
                <a:srgbClr val="9A0000"/>
              </a:solidFill>
              <a:latin typeface="Bad Scrip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0624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9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Bahnschrift SemiBold" panose="020B0502040204020203" pitchFamily="34" charset="0"/>
              </a:rPr>
              <a:t>УПРАВЛЯЙ КАРЬЕРОЙ МЕЧТЫ ВМЕСТЕ С ЦЕНТРОМ КАРЬЕРЫ ИПО</a:t>
            </a:r>
            <a:endParaRPr lang="ru-RU" sz="2000" dirty="0">
              <a:latin typeface="Bahnschrift SemiBold" panose="020B0502040204020203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8"/>
          <a:stretch/>
        </p:blipFill>
        <p:spPr bwMode="auto">
          <a:xfrm>
            <a:off x="0" y="914400"/>
            <a:ext cx="4776282" cy="422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21858" y="659958"/>
            <a:ext cx="3530379" cy="2630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>
                <a:solidFill>
                  <a:srgbClr val="9A0000"/>
                </a:solidFill>
                <a:latin typeface="Bahnschrift SemiBold" panose="020B0502040204020203" pitchFamily="34" charset="0"/>
              </a:rPr>
              <a:t>КОНТАКТЫ</a:t>
            </a:r>
            <a:endParaRPr lang="ru-RU" dirty="0">
              <a:solidFill>
                <a:srgbClr val="9A0000"/>
              </a:solidFill>
              <a:latin typeface="Bahnschrift SemiBold" panose="020B0502040204020203" pitchFamily="34" charset="0"/>
            </a:endParaRPr>
          </a:p>
          <a:p>
            <a:pPr lvl="0"/>
            <a:endParaRPr lang="ru-RU" dirty="0" smtClean="0">
              <a:solidFill>
                <a:srgbClr val="9A0000"/>
              </a:solidFill>
              <a:latin typeface="Bahnschrift SemiBold" panose="020B0502040204020203" pitchFamily="34" charset="0"/>
            </a:endParaRPr>
          </a:p>
          <a:p>
            <a:pPr lvl="0"/>
            <a:r>
              <a:rPr lang="ru-RU" dirty="0" smtClean="0">
                <a:solidFill>
                  <a:srgbClr val="9A0000"/>
                </a:solidFill>
                <a:latin typeface="Bahnschrift SemiBold" panose="020B0502040204020203" pitchFamily="34" charset="0"/>
              </a:rPr>
              <a:t>Начальник </a:t>
            </a:r>
            <a:r>
              <a:rPr lang="ru-RU" dirty="0">
                <a:solidFill>
                  <a:srgbClr val="9A0000"/>
                </a:solidFill>
                <a:latin typeface="Bahnschrift SemiBold" panose="020B0502040204020203" pitchFamily="34" charset="0"/>
              </a:rPr>
              <a:t>ЦЕНТРА КАРЬЕРЫ</a:t>
            </a:r>
          </a:p>
          <a:p>
            <a:pPr lvl="0"/>
            <a:r>
              <a:rPr lang="ru-RU" dirty="0">
                <a:solidFill>
                  <a:srgbClr val="9A0000"/>
                </a:solidFill>
                <a:latin typeface="Bahnschrift SemiBold" panose="020B0502040204020203" pitchFamily="34" charset="0"/>
              </a:rPr>
              <a:t>Латушкина Юлия </a:t>
            </a:r>
            <a:r>
              <a:rPr lang="ru-RU" dirty="0" smtClean="0">
                <a:solidFill>
                  <a:srgbClr val="9A0000"/>
                </a:solidFill>
                <a:latin typeface="Bahnschrift SemiBold" panose="020B0502040204020203" pitchFamily="34" charset="0"/>
              </a:rPr>
              <a:t>Владимировна</a:t>
            </a:r>
          </a:p>
          <a:p>
            <a:pPr lvl="0"/>
            <a:endParaRPr lang="ru-RU" dirty="0">
              <a:solidFill>
                <a:srgbClr val="9A0000"/>
              </a:solidFill>
              <a:latin typeface="Bahnschrift SemiBold" panose="020B0502040204020203" pitchFamily="34" charset="0"/>
            </a:endParaRPr>
          </a:p>
          <a:p>
            <a:pPr lvl="0"/>
            <a:r>
              <a:rPr lang="ru-RU" dirty="0">
                <a:solidFill>
                  <a:srgbClr val="9A0000"/>
                </a:solidFill>
                <a:latin typeface="Bahnschrift SemiBold" panose="020B0502040204020203" pitchFamily="34" charset="0"/>
              </a:rPr>
              <a:t>+7(391) 212-51-85</a:t>
            </a:r>
          </a:p>
          <a:p>
            <a:pPr lvl="0"/>
            <a:r>
              <a:rPr lang="en-US" dirty="0">
                <a:solidFill>
                  <a:srgbClr val="9A0000"/>
                </a:solidFill>
                <a:latin typeface="Bahnschrift SemiBold" panose="020B0502040204020203" pitchFamily="34" charset="0"/>
              </a:rPr>
              <a:t>prof.career@krasgmu.ru</a:t>
            </a:r>
            <a:endParaRPr lang="ru-RU" dirty="0">
              <a:solidFill>
                <a:prstClr val="black"/>
              </a:solidFill>
              <a:latin typeface="Bahnschrift SemiBold" panose="020B0502040204020203" pitchFamily="34" charset="0"/>
            </a:endParaRPr>
          </a:p>
          <a:p>
            <a:pPr algn="ctr"/>
            <a:endParaRPr lang="ru-RU" dirty="0">
              <a:solidFill>
                <a:srgbClr val="9A0000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2050" name="Picture 2" descr="C:\Users\LatushkinaYV\Downloads\qr_tmp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2" t="36543" r="17722" b="32386"/>
          <a:stretch/>
        </p:blipFill>
        <p:spPr bwMode="auto">
          <a:xfrm>
            <a:off x="6893781" y="2808744"/>
            <a:ext cx="661885" cy="62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666" y="3136094"/>
            <a:ext cx="13276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err="1">
                <a:solidFill>
                  <a:srgbClr val="A80000"/>
                </a:solidFill>
                <a:latin typeface="Bahnschrift SemiBold" panose="020B0502040204020203" pitchFamily="34" charset="0"/>
              </a:rPr>
              <a:t>Телеграм</a:t>
            </a:r>
            <a:r>
              <a:rPr lang="ru-RU" sz="1200" dirty="0">
                <a:solidFill>
                  <a:srgbClr val="A80000"/>
                </a:solidFill>
                <a:latin typeface="Bahnschrift SemiBold" panose="020B0502040204020203" pitchFamily="34" charset="0"/>
              </a:rPr>
              <a:t>-канал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811433" y="3124486"/>
            <a:ext cx="9509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err="1" smtClean="0">
                <a:solidFill>
                  <a:srgbClr val="A80000"/>
                </a:solidFill>
                <a:latin typeface="Bahnschrift SemiBold" panose="020B0502040204020203" pitchFamily="34" charset="0"/>
              </a:rPr>
              <a:t>ВКонтакте</a:t>
            </a:r>
            <a:endParaRPr lang="ru-RU" sz="1200" dirty="0">
              <a:solidFill>
                <a:srgbClr val="A8000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89768" y="4106807"/>
            <a:ext cx="13835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A80000"/>
                </a:solidFill>
                <a:latin typeface="Bahnschrift SemiBold" panose="020B0502040204020203" pitchFamily="34" charset="0"/>
              </a:rPr>
              <a:t>Медицинский кадровый призыв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525738" y="4097712"/>
            <a:ext cx="15563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A80000"/>
                </a:solidFill>
                <a:latin typeface="Bahnschrift SemiBold" panose="020B0502040204020203" pitchFamily="34" charset="0"/>
              </a:rPr>
              <a:t>Цифровая карьерная среда </a:t>
            </a:r>
            <a:endParaRPr lang="ru-RU" sz="1200" dirty="0" smtClean="0">
              <a:solidFill>
                <a:srgbClr val="A80000"/>
              </a:solidFill>
              <a:latin typeface="Bahnschrift SemiBold" panose="020B0502040204020203" pitchFamily="34" charset="0"/>
            </a:endParaRPr>
          </a:p>
          <a:p>
            <a:pPr algn="ctr"/>
            <a:r>
              <a:rPr lang="ru-RU" sz="1200" dirty="0" smtClean="0">
                <a:solidFill>
                  <a:srgbClr val="A80000"/>
                </a:solidFill>
                <a:latin typeface="Bahnschrift SemiBold" panose="020B0502040204020203" pitchFamily="34" charset="0"/>
              </a:rPr>
              <a:t>Факультетус</a:t>
            </a:r>
            <a:endParaRPr lang="ru-RU" sz="1200" dirty="0">
              <a:solidFill>
                <a:srgbClr val="A80000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2052" name="Picture 4" descr="https://krasgmu.ru/sys/files/attach/96/9637e0cd3a0f30009f20da976bf402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781" y="3803931"/>
            <a:ext cx="699047" cy="69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536" y="3803931"/>
            <a:ext cx="642111" cy="63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C:\Users\LatushkinaYV\Downloads\Screenshot_20241007_145621_V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660" y="2824717"/>
            <a:ext cx="604987" cy="619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57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b54c4395c995ef5697b4d6d40f85b64907f83f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17629</TotalTime>
  <Words>327</Words>
  <Application>Microsoft Office PowerPoint</Application>
  <PresentationFormat>Экран (16:9)</PresentationFormat>
  <Paragraphs>65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1644853</dc:creator>
  <cp:lastModifiedBy>Ирина В. Паршикова</cp:lastModifiedBy>
  <cp:revision>660</cp:revision>
  <cp:lastPrinted>2024-01-18T04:05:55Z</cp:lastPrinted>
  <dcterms:created xsi:type="dcterms:W3CDTF">2022-09-14T07:05:52Z</dcterms:created>
  <dcterms:modified xsi:type="dcterms:W3CDTF">2024-10-08T09:01:48Z</dcterms:modified>
</cp:coreProperties>
</file>