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1179" r:id="rId2"/>
    <p:sldId id="1181" r:id="rId3"/>
    <p:sldId id="1184" r:id="rId4"/>
    <p:sldId id="1176" r:id="rId5"/>
    <p:sldId id="1182" r:id="rId6"/>
    <p:sldId id="1188" r:id="rId7"/>
    <p:sldId id="1189" r:id="rId8"/>
    <p:sldId id="1190" r:id="rId9"/>
    <p:sldId id="1191" r:id="rId10"/>
    <p:sldId id="1186" r:id="rId11"/>
  </p:sldIdLst>
  <p:sldSz cx="9144000" cy="5143500" type="screen16x9"/>
  <p:notesSz cx="6797675" cy="9926638"/>
  <p:custDataLst>
    <p:tags r:id="rId14"/>
  </p:custDataLst>
  <p:defaultTextStyle>
    <a:defPPr>
      <a:defRPr lang="ru-RU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644853" initials="1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C6C6"/>
    <a:srgbClr val="9A0000"/>
    <a:srgbClr val="C5A6A3"/>
    <a:srgbClr val="EBEBEC"/>
    <a:srgbClr val="A80000"/>
    <a:srgbClr val="9A816E"/>
    <a:srgbClr val="FFD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9886" autoAdjust="0"/>
  </p:normalViewPr>
  <p:slideViewPr>
    <p:cSldViewPr snapToGrid="0">
      <p:cViewPr>
        <p:scale>
          <a:sx n="140" d="100"/>
          <a:sy n="140" d="100"/>
        </p:scale>
        <p:origin x="-684" y="-2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BE2C2-27F1-4ABA-BCA2-4C963D24425D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7B614-38D2-4773-B8FE-B18B0250E9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427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BA797-3A8F-4CA3-9B4E-37D8FC935772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6F2F2-53DC-41A8-A092-7535AD901B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212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025BDF2-E9A1-408C-BF3D-0E8956A25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FBFE8AD7-2117-46DE-8509-EEE38B8A1B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045659C-F7D2-4D28-911C-1258A63A7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EC4C9-D80B-456F-8E51-958DBCB3E3B0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7FA27C9-49DD-4C8A-9A1B-9E696E5D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906AC41-F09D-43D4-9FAC-7955B37D6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1FA1-9B81-40CF-A140-4E238B6A3F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623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9E6A8E4-CA41-4879-B0F1-90CF69073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F5CF9A5F-2FCE-4F75-A9F2-C3F1FAB3D0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C206905-420A-4ECB-9A9D-36EACC3C7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EC4C9-D80B-456F-8E51-958DBCB3E3B0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AEED789-BF24-4522-A383-C1B2D98EA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290B20B-E4CE-45FC-AF83-563CBADF5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1FA1-9B81-40CF-A140-4E238B6A3F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40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08F5B1D1-CAAA-44C4-B79C-76A079AFB0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8F746DD6-77E9-445B-886A-94924A1AE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31F8EBA-FED7-4AD6-9444-CC8A41B93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EC4C9-D80B-456F-8E51-958DBCB3E3B0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9D3E8D0-32C9-4D9F-94CE-B3509F7B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57DF137-354C-4B57-BE72-01993DD17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1FA1-9B81-40CF-A140-4E238B6A3F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579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828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BE12761-C721-4C5E-BBBF-92FC4E528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EF388D4-76C3-47AF-9935-BCA6A265B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EB5C7F4-DB35-47B9-9936-C582F481F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EC4C9-D80B-456F-8E51-958DBCB3E3B0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C53B8AA-7986-49BC-BCD1-914EEE474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78824F4-4F39-4124-A7A7-DE0A6DC17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1FA1-9B81-40CF-A140-4E238B6A3F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975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8101EDF-5449-4FA8-9846-1714FEC66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B14C0B2-5975-42DE-A33C-97671C986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99286B2-E751-43F5-9DCA-B947FFC12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EC4C9-D80B-456F-8E51-958DBCB3E3B0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697C7CC-CE85-40BB-AE0C-BBD0DFBC9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58885F3-71E1-49A4-9CA1-1348B5939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1FA1-9B81-40CF-A140-4E238B6A3F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578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C11501-0167-4604-9380-B2E3EBD95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E8ECB2E-E4E4-44CA-8D7A-D5F306F782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774FB33-0C5F-4A8A-830D-D374BD8730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8E2C18B6-88B4-4C59-8037-4E9024444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EC4C9-D80B-456F-8E51-958DBCB3E3B0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D1A8926-B536-4675-8566-633C67239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F0F3E76A-285D-42EA-9092-1C969BDA3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1FA1-9B81-40CF-A140-4E238B6A3F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04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F73105F-39FF-4A9C-9804-365ADB132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F25EEA6-1E7F-4093-AB29-CFDA96092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05A21F7-6DE3-48F4-8EAC-2E38FB9D0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0B843DFB-D9CF-4C9A-9214-E29C5C6C68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EFB20E1C-22CF-4222-B177-51FE103CD9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01389CDD-614F-4C2D-8BA6-314F77B5F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EC4C9-D80B-456F-8E51-958DBCB3E3B0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69408DC9-6178-43DA-9A70-463202ABD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FF7457D5-4406-4B4B-9B29-8B0FC09A9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1FA1-9B81-40CF-A140-4E238B6A3F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93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0F1EB59-CD34-4762-B936-6CBF8FEE8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A344E00A-8B9C-4203-9C77-737898F78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EC4C9-D80B-456F-8E51-958DBCB3E3B0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F0F74B8B-B7F3-4703-BBE0-C61262D40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35648C70-CD9B-4A3B-A5BD-4016E1A80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1FA1-9B81-40CF-A140-4E238B6A3F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041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0ACAC1B6-5A9B-4D96-9811-AFCFD8AEC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EC4C9-D80B-456F-8E51-958DBCB3E3B0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9A86A9A4-ECD6-4EB5-97BA-BB0811EDD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77819868-7FD5-4819-B04D-78BF08D0B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1FA1-9B81-40CF-A140-4E238B6A3F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51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8419D49-602F-40D8-B21F-C7323CE6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1A32A3A-CCDA-4B94-BA8E-96A9E671F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AFE3CF42-7566-4CA3-88DC-545BB91C07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B4C61CA-35BD-41A0-B43E-E269AE5CA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EC4C9-D80B-456F-8E51-958DBCB3E3B0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645BEF9-F12B-4FD2-A86B-AFB1F6F15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2AA0AEF-36CB-48E1-AA69-996298D62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1FA1-9B81-40CF-A140-4E238B6A3F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057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076E3E7-7F8C-43F6-B184-975DCB07F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A390A554-B49E-41CD-9CC4-6D5D67A040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03C76C82-FA34-4CEA-9A18-98E1053094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5F83AC9-DB58-43A2-9B9D-D3A1C4F9E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EC4C9-D80B-456F-8E51-958DBCB3E3B0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D81FBD7-5071-42DC-9EAE-3CEEAA642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4731FB26-33E1-4775-BA68-C575BD802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1FA1-9B81-40CF-A140-4E238B6A3F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922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27D333-15D7-4184-B442-4AB98285B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3786959-0949-4A51-A127-12B34B776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117B2CD-4021-400F-A7BE-8B801AA50E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EC4C9-D80B-456F-8E51-958DBCB3E3B0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1E1F61E-6386-48EE-8342-A76253675A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302FF39-86B7-4306-9883-CD6DFFAB05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D1FA1-9B81-40CF-A140-4E238B6A3F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30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0" y="3368673"/>
            <a:ext cx="2190750" cy="177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9144000" cy="4000500"/>
          </a:xfrm>
          <a:prstGeom prst="rect">
            <a:avLst/>
          </a:prstGeom>
          <a:solidFill>
            <a:srgbClr val="9A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latin typeface="Bahnschrift SemiBold" panose="020B0502040204020203" pitchFamily="34" charset="0"/>
              </a:rPr>
              <a:t>ЦЕНТР КОМПЕТЕНЦИЙ</a:t>
            </a:r>
          </a:p>
          <a:p>
            <a:pPr algn="ctr"/>
            <a:endParaRPr lang="ru-RU" dirty="0"/>
          </a:p>
          <a:p>
            <a:pPr algn="ctr"/>
            <a:r>
              <a:rPr lang="ru-RU" sz="3600" dirty="0" smtClean="0">
                <a:latin typeface="Bahnschrift SemiBold" panose="020B0502040204020203" pitchFamily="34" charset="0"/>
              </a:rPr>
              <a:t>ИНСТИТУТ ПОСЛЕДИПЛОМНОГО ОБРАЗОВАНИЯ КРАСГМУ</a:t>
            </a:r>
            <a:endParaRPr lang="ru-RU" sz="3600" dirty="0">
              <a:latin typeface="Bahnschrift SemiBold" panose="020B0502040204020203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670300"/>
            <a:ext cx="7156450" cy="147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2000" dirty="0" smtClean="0">
              <a:solidFill>
                <a:schemeClr val="tx1"/>
              </a:solidFill>
              <a:latin typeface="Bahnschrift SemiBold" panose="020B0502040204020203" pitchFamily="34" charset="0"/>
            </a:endParaRPr>
          </a:p>
          <a:p>
            <a:pPr algn="r"/>
            <a:endParaRPr lang="ru-RU" sz="2000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  </a:t>
            </a:r>
            <a:r>
              <a:rPr lang="ru-RU" sz="2000" dirty="0" err="1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Soft</a:t>
            </a:r>
            <a:r>
              <a:rPr lang="ru-RU" sz="2000" dirty="0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Bahnschrift SemiBold" panose="020B0502040204020203" pitchFamily="34" charset="0"/>
              </a:rPr>
              <a:t>skills</a:t>
            </a:r>
            <a:r>
              <a:rPr lang="ru-RU" sz="2000" dirty="0">
                <a:solidFill>
                  <a:schemeClr val="tx1"/>
                </a:solidFill>
                <a:latin typeface="Bahnschrift SemiBold" panose="020B0502040204020203" pitchFamily="34" charset="0"/>
              </a:rPr>
              <a:t> качаем - карьерные бонусы получаем!</a:t>
            </a:r>
            <a:endParaRPr lang="ru-RU" sz="2000" dirty="0" smtClean="0">
              <a:solidFill>
                <a:schemeClr val="tx1"/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65" y="176899"/>
            <a:ext cx="1617525" cy="410643"/>
          </a:xfrm>
          <a:prstGeom prst="rect">
            <a:avLst/>
          </a:prstGeom>
          <a:solidFill>
            <a:srgbClr val="9A0000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1306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944" y="3715167"/>
            <a:ext cx="1763056" cy="1428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Рисунок 5" descr="Грегори Хаус. Доктор Хаус. Почтовая открытка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79" y="1139588"/>
            <a:ext cx="2736000" cy="19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9144000" cy="11395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ru-RU" sz="3100" b="1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КТО ТЫ – ГРЕГОРИ ХАУС ИЛИ ДОКТОР АЙБОЛИТ 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078" y="1306783"/>
            <a:ext cx="1741843" cy="1955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38836" y="4019195"/>
            <a:ext cx="6911264" cy="11243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>
              <a:solidFill>
                <a:srgbClr val="9A0000"/>
              </a:solidFill>
              <a:latin typeface="Bahnschrift SemiBold" panose="020B0502040204020203" pitchFamily="34" charset="0"/>
            </a:endParaRPr>
          </a:p>
          <a:p>
            <a:r>
              <a:rPr lang="ru-RU" sz="1200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Начальник ЦЕНТРА КОМПЕТЕНЦИЙ</a:t>
            </a:r>
          </a:p>
          <a:p>
            <a:r>
              <a:rPr lang="ru-RU" sz="1200" dirty="0" err="1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Кишенко</a:t>
            </a:r>
            <a:r>
              <a:rPr lang="ru-RU" sz="1200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 Марина Петровна</a:t>
            </a:r>
          </a:p>
          <a:p>
            <a:r>
              <a:rPr lang="ru-RU" sz="1200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+7(391)220-98-32</a:t>
            </a:r>
          </a:p>
          <a:p>
            <a:r>
              <a:rPr lang="en-US" sz="1200" dirty="0">
                <a:solidFill>
                  <a:srgbClr val="9A0000"/>
                </a:solidFill>
                <a:latin typeface="Bahnschrift SemiBold" panose="020B0502040204020203" pitchFamily="34" charset="0"/>
              </a:rPr>
              <a:t>edu@krasgmu.ru</a:t>
            </a:r>
          </a:p>
          <a:p>
            <a:endParaRPr lang="ru-RU" dirty="0">
              <a:solidFill>
                <a:srgbClr val="9A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3314388"/>
            <a:ext cx="9144000" cy="595695"/>
          </a:xfrm>
          <a:prstGeom prst="rect">
            <a:avLst/>
          </a:prstGeom>
          <a:solidFill>
            <a:srgbClr val="9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latin typeface="Bahnschrift SemiBold" panose="020B0502040204020203" pitchFamily="34" charset="0"/>
              </a:rPr>
              <a:t>УЗНАЙ В ЦЕНТРЕ КОМПЕТЕНЦИЙ 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131" y="1119712"/>
            <a:ext cx="2352608" cy="1991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471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0" y="3368673"/>
            <a:ext cx="2190750" cy="177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3879850"/>
            <a:ext cx="7156450" cy="12636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2000" dirty="0" smtClean="0">
              <a:solidFill>
                <a:schemeClr val="tx1"/>
              </a:solidFill>
              <a:latin typeface="Bahnschrift SemiBold" panose="020B0502040204020203" pitchFamily="34" charset="0"/>
            </a:endParaRPr>
          </a:p>
          <a:p>
            <a:pPr algn="r"/>
            <a:endParaRPr lang="ru-RU" sz="2000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  <a:p>
            <a:r>
              <a:rPr lang="ru-RU" sz="1800" dirty="0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   </a:t>
            </a:r>
            <a:r>
              <a:rPr lang="ru-RU" sz="1800" dirty="0" err="1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Soft</a:t>
            </a:r>
            <a:r>
              <a:rPr lang="ru-RU" sz="1800" dirty="0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ahnschrift SemiBold" panose="020B0502040204020203" pitchFamily="34" charset="0"/>
              </a:rPr>
              <a:t>skills</a:t>
            </a:r>
            <a:r>
              <a:rPr lang="ru-RU" sz="1800" dirty="0">
                <a:solidFill>
                  <a:schemeClr val="tx1"/>
                </a:solidFill>
                <a:latin typeface="Bahnschrift SemiBold" panose="020B0502040204020203" pitchFamily="34" charset="0"/>
              </a:rPr>
              <a:t> качаем - карьерные бонусы получаем!</a:t>
            </a:r>
            <a:endParaRPr lang="ru-RU" sz="1800" dirty="0" smtClean="0">
              <a:solidFill>
                <a:schemeClr val="tx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7650" y="285750"/>
            <a:ext cx="86487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ЦЕЛИ И ЗАДАЧИ</a:t>
            </a:r>
            <a:endParaRPr lang="ru-RU" sz="3200" b="1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7650" y="1587500"/>
            <a:ext cx="8648700" cy="213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ru-RU" sz="2000" dirty="0">
                <a:solidFill>
                  <a:srgbClr val="9A0000"/>
                </a:solidFill>
                <a:latin typeface="Bahnschrift SemiBold" panose="020B0502040204020203" pitchFamily="34" charset="0"/>
              </a:rPr>
              <a:t>Реализация непрерывного профессионального совершенствования профессорско-преподавательского состава и обучающихся Университета, включающего педагогические, социально-психологические и иные </a:t>
            </a:r>
            <a:r>
              <a:rPr lang="ru-RU" sz="2000" dirty="0" err="1">
                <a:solidFill>
                  <a:srgbClr val="9A0000"/>
                </a:solidFill>
                <a:latin typeface="Bahnschrift SemiBold" panose="020B0502040204020203" pitchFamily="34" charset="0"/>
              </a:rPr>
              <a:t>надпрофессиональные</a:t>
            </a:r>
            <a:r>
              <a:rPr lang="ru-RU" sz="2000" dirty="0">
                <a:solidFill>
                  <a:srgbClr val="9A0000"/>
                </a:solidFill>
                <a:latin typeface="Bahnschrift SemiBold" panose="020B0502040204020203" pitchFamily="34" charset="0"/>
              </a:rPr>
              <a:t> навыки</a:t>
            </a:r>
          </a:p>
        </p:txBody>
      </p:sp>
    </p:spTree>
    <p:extLst>
      <p:ext uri="{BB962C8B-B14F-4D97-AF65-F5344CB8AC3E}">
        <p14:creationId xmlns:p14="http://schemas.microsoft.com/office/powerpoint/2010/main" val="118624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0" y="3368673"/>
            <a:ext cx="2190750" cy="177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3670300"/>
            <a:ext cx="7156450" cy="147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2000" dirty="0" smtClean="0">
              <a:solidFill>
                <a:schemeClr val="tx1"/>
              </a:solidFill>
              <a:latin typeface="Bahnschrift SemiBold" panose="020B0502040204020203" pitchFamily="34" charset="0"/>
            </a:endParaRPr>
          </a:p>
          <a:p>
            <a:pPr algn="r"/>
            <a:endParaRPr lang="ru-RU" sz="2000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  <a:p>
            <a:r>
              <a:rPr lang="ru-RU" sz="1800" dirty="0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   </a:t>
            </a:r>
            <a:r>
              <a:rPr lang="ru-RU" sz="1800" dirty="0" err="1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Soft</a:t>
            </a:r>
            <a:r>
              <a:rPr lang="ru-RU" sz="1800" dirty="0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ahnschrift SemiBold" panose="020B0502040204020203" pitchFamily="34" charset="0"/>
              </a:rPr>
              <a:t>skills</a:t>
            </a:r>
            <a:r>
              <a:rPr lang="ru-RU" sz="1800" dirty="0">
                <a:solidFill>
                  <a:schemeClr val="tx1"/>
                </a:solidFill>
                <a:latin typeface="Bahnschrift SemiBold" panose="020B0502040204020203" pitchFamily="34" charset="0"/>
              </a:rPr>
              <a:t> качаем - карьерные бонусы получаем!</a:t>
            </a:r>
            <a:endParaRPr lang="ru-RU" sz="1800" dirty="0" smtClean="0">
              <a:solidFill>
                <a:schemeClr val="tx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4000" y="101600"/>
            <a:ext cx="861695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ФУНКЦИИ</a:t>
            </a:r>
            <a:endParaRPr lang="ru-RU" sz="3200" b="1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4000" y="1111250"/>
            <a:ext cx="8616950" cy="292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9A0000"/>
                </a:solidFill>
                <a:latin typeface="Bahnschrift SemiBold" panose="020B0502040204020203" pitchFamily="34" charset="0"/>
              </a:rPr>
              <a:t>Взаимодействие с работниками и обучающимися Университета в рамках корпоративного обучения по дополнительным профессиональным программам в соответствии с требованиями законодательства в сфере образования:</a:t>
            </a:r>
          </a:p>
          <a:p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  <a:p>
            <a:r>
              <a:rPr lang="ru-RU" dirty="0">
                <a:solidFill>
                  <a:srgbClr val="9A0000"/>
                </a:solidFill>
                <a:latin typeface="Bahnschrift SemiBold" panose="020B0502040204020203" pitchFamily="34" charset="0"/>
              </a:rPr>
              <a:t>– разработка и сопровождение корпоративных программ повышения квалификации, направленных на развитие </a:t>
            </a:r>
            <a:r>
              <a:rPr lang="ru-RU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компетенций</a:t>
            </a:r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  <a:p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  <a:p>
            <a:r>
              <a:rPr lang="ru-RU" dirty="0">
                <a:solidFill>
                  <a:srgbClr val="9A0000"/>
                </a:solidFill>
                <a:latin typeface="Bahnschrift SemiBold" panose="020B0502040204020203" pitchFamily="34" charset="0"/>
              </a:rPr>
              <a:t>– формирование индивидуальных образовательных треков для вновь принятых в </a:t>
            </a:r>
            <a:r>
              <a:rPr lang="ru-RU" dirty="0" err="1">
                <a:solidFill>
                  <a:srgbClr val="9A0000"/>
                </a:solidFill>
                <a:latin typeface="Bahnschrift SemiBold" panose="020B0502040204020203" pitchFamily="34" charset="0"/>
              </a:rPr>
              <a:t>КрасГМУ</a:t>
            </a:r>
            <a:r>
              <a:rPr lang="ru-RU" dirty="0">
                <a:solidFill>
                  <a:srgbClr val="9A0000"/>
                </a:solidFill>
                <a:latin typeface="Bahnschrift SemiBold" panose="020B0502040204020203" pitchFamily="34" charset="0"/>
              </a:rPr>
              <a:t> </a:t>
            </a:r>
            <a:r>
              <a:rPr lang="ru-RU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работников</a:t>
            </a:r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  <a:p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  <a:p>
            <a:r>
              <a:rPr lang="ru-RU" dirty="0">
                <a:solidFill>
                  <a:srgbClr val="9A0000"/>
                </a:solidFill>
                <a:latin typeface="Bahnschrift SemiBold" panose="020B0502040204020203" pitchFamily="34" charset="0"/>
              </a:rPr>
              <a:t>– методическое и организационно-техническое сопровождение обучающихся и </a:t>
            </a:r>
            <a:r>
              <a:rPr lang="ru-RU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работников</a:t>
            </a:r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  <a:p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  <a:p>
            <a:r>
              <a:rPr lang="ru-RU" dirty="0">
                <a:solidFill>
                  <a:srgbClr val="9A0000"/>
                </a:solidFill>
                <a:latin typeface="Bahnschrift SemiBold" panose="020B0502040204020203" pitchFamily="34" charset="0"/>
              </a:rPr>
              <a:t>– оценка </a:t>
            </a:r>
            <a:r>
              <a:rPr lang="ru-RU" dirty="0" err="1">
                <a:solidFill>
                  <a:srgbClr val="9A0000"/>
                </a:solidFill>
                <a:latin typeface="Bahnschrift SemiBold" panose="020B0502040204020203" pitchFamily="34" charset="0"/>
              </a:rPr>
              <a:t>Soft</a:t>
            </a:r>
            <a:r>
              <a:rPr lang="ru-RU" dirty="0">
                <a:solidFill>
                  <a:srgbClr val="9A0000"/>
                </a:solidFill>
                <a:latin typeface="Bahnschrift SemiBold" panose="020B0502040204020203" pitchFamily="34" charset="0"/>
              </a:rPr>
              <a:t> </a:t>
            </a:r>
            <a:r>
              <a:rPr lang="ru-RU" dirty="0" err="1">
                <a:solidFill>
                  <a:srgbClr val="9A0000"/>
                </a:solidFill>
                <a:latin typeface="Bahnschrift SemiBold" panose="020B0502040204020203" pitchFamily="34" charset="0"/>
              </a:rPr>
              <a:t>skills</a:t>
            </a:r>
            <a:r>
              <a:rPr lang="ru-RU" dirty="0">
                <a:solidFill>
                  <a:srgbClr val="9A0000"/>
                </a:solidFill>
                <a:latin typeface="Bahnschrift SemiBold" panose="020B0502040204020203" pitchFamily="34" charset="0"/>
              </a:rPr>
              <a:t> (гибких навыков) и мониторинг качества дополнительного </a:t>
            </a:r>
            <a:r>
              <a:rPr lang="ru-RU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образования</a:t>
            </a:r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15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0" y="3368673"/>
            <a:ext cx="2190750" cy="177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99" y="1612701"/>
            <a:ext cx="3032857" cy="237361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sp>
        <p:nvSpPr>
          <p:cNvPr id="16" name="Стрелка вправо 15"/>
          <p:cNvSpPr/>
          <p:nvPr/>
        </p:nvSpPr>
        <p:spPr>
          <a:xfrm>
            <a:off x="3286856" y="2935780"/>
            <a:ext cx="1620000" cy="504000"/>
          </a:xfrm>
          <a:prstGeom prst="rightArrow">
            <a:avLst/>
          </a:prstGeom>
          <a:solidFill>
            <a:srgbClr val="A80000">
              <a:alpha val="43000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298501" y="3606114"/>
            <a:ext cx="1620000" cy="504000"/>
          </a:xfrm>
          <a:prstGeom prst="rightArrow">
            <a:avLst/>
          </a:prstGeom>
          <a:solidFill>
            <a:srgbClr val="A80000">
              <a:alpha val="43000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3298501" y="1496727"/>
            <a:ext cx="1620000" cy="504000"/>
          </a:xfrm>
          <a:prstGeom prst="rightArrow">
            <a:avLst/>
          </a:prstGeom>
          <a:solidFill>
            <a:srgbClr val="A80000">
              <a:alpha val="43000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3437663" y="1574613"/>
            <a:ext cx="11557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Bahnschrift SemiBold" panose="020B0502040204020203" pitchFamily="34" charset="0"/>
              </a:rPr>
              <a:t>социальные</a:t>
            </a:r>
            <a:endParaRPr lang="ru-RU" sz="1200" b="1" dirty="0">
              <a:latin typeface="Bahnschrift SemiBold" panose="020B0502040204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19006" y="3007316"/>
            <a:ext cx="1155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Bahnschrift SemiBold" panose="020B0502040204020203" pitchFamily="34" charset="0"/>
              </a:rPr>
              <a:t>волевые</a:t>
            </a:r>
            <a:endParaRPr lang="ru-RU" sz="1200" b="1" dirty="0">
              <a:latin typeface="Bahnschrift SemiBold" panose="020B05020402040202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19006" y="3679981"/>
            <a:ext cx="1155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Bahnschrift SemiBold" panose="020B0502040204020203" pitchFamily="34" charset="0"/>
              </a:rPr>
              <a:t>лидерские</a:t>
            </a:r>
            <a:endParaRPr lang="ru-RU" sz="1200" b="1" dirty="0">
              <a:latin typeface="Bahnschrift SemiBold" panose="020B0502040204020203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42673" y="2582960"/>
            <a:ext cx="1323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cap="all" dirty="0" smtClean="0">
                <a:solidFill>
                  <a:srgbClr val="A01E28"/>
                </a:solidFill>
                <a:latin typeface="Bahnschrift SemiBold" panose="020B0502040204020203" pitchFamily="34" charset="0"/>
              </a:rPr>
              <a:t> </a:t>
            </a:r>
            <a:r>
              <a:rPr lang="ru-RU" sz="1800" b="1" cap="all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ВАЖНЫ</a:t>
            </a:r>
            <a:r>
              <a:rPr lang="ru-RU" sz="1800" b="1" cap="all" dirty="0">
                <a:solidFill>
                  <a:srgbClr val="A01E28"/>
                </a:solidFill>
                <a:latin typeface="Verdana"/>
              </a:rPr>
              <a:t>!</a:t>
            </a:r>
          </a:p>
        </p:txBody>
      </p:sp>
      <p:sp>
        <p:nvSpPr>
          <p:cNvPr id="26" name="Скругленная прямоугольная выноска 25"/>
          <p:cNvSpPr/>
          <p:nvPr/>
        </p:nvSpPr>
        <p:spPr>
          <a:xfrm>
            <a:off x="6467722" y="1612701"/>
            <a:ext cx="2409578" cy="2306064"/>
          </a:xfrm>
          <a:prstGeom prst="wedgeRoundRectCallout">
            <a:avLst>
              <a:gd name="adj1" fmla="val -101261"/>
              <a:gd name="adj2" fmla="val 8349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rgbClr val="C5C6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9A0000"/>
                </a:solidFill>
                <a:latin typeface="Bahnschrift SemiBold" panose="020B0502040204020203" pitchFamily="34" charset="0"/>
                <a:ea typeface="Verdana" pitchFamily="34" charset="0"/>
                <a:cs typeface="Verdana" pitchFamily="34" charset="0"/>
              </a:rPr>
              <a:t>В ЖИЗНИ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ru-RU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9A0000"/>
                </a:solidFill>
                <a:latin typeface="Bahnschrift SemiBold" panose="020B0502040204020203" pitchFamily="34" charset="0"/>
                <a:ea typeface="Verdana" pitchFamily="34" charset="0"/>
                <a:cs typeface="Verdana" pitchFamily="34" charset="0"/>
              </a:rPr>
              <a:t>В ПОИСКАХ РАБОТЫ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ru-RU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9A0000"/>
                </a:solidFill>
                <a:latin typeface="Bahnschrift SemiBold" panose="020B0502040204020203" pitchFamily="34" charset="0"/>
                <a:ea typeface="Verdana" pitchFamily="34" charset="0"/>
                <a:cs typeface="Verdana" pitchFamily="34" charset="0"/>
              </a:rPr>
              <a:t>В ТРУДОВОЙ ДЕЯТЕЛЬНОСТИ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4000" y="107828"/>
            <a:ext cx="86233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cap="all" dirty="0">
                <a:solidFill>
                  <a:srgbClr val="A01E28"/>
                </a:solidFill>
                <a:latin typeface="Bahnschrift SemiBold" panose="020B0502040204020203" pitchFamily="34" charset="0"/>
              </a:rPr>
              <a:t>Soft skills</a:t>
            </a:r>
            <a:r>
              <a:rPr lang="ru-RU" dirty="0">
                <a:latin typeface="Bahnschrift SemiBold" panose="020B0502040204020203" pitchFamily="34" charset="0"/>
              </a:rPr>
              <a:t> </a:t>
            </a:r>
            <a:r>
              <a:rPr lang="ru-RU" b="1" cap="all" dirty="0">
                <a:solidFill>
                  <a:srgbClr val="A01E28"/>
                </a:solidFill>
                <a:latin typeface="Bahnschrift SemiBold" panose="020B0502040204020203" pitchFamily="34" charset="0"/>
              </a:rPr>
              <a:t>(</a:t>
            </a:r>
            <a:r>
              <a:rPr lang="ru-RU" b="1" cap="all" dirty="0" smtClean="0">
                <a:solidFill>
                  <a:srgbClr val="A01E28"/>
                </a:solidFill>
                <a:latin typeface="Bahnschrift SemiBold" panose="020B0502040204020203" pitchFamily="34" charset="0"/>
              </a:rPr>
              <a:t>гибкие навыки) </a:t>
            </a:r>
            <a:r>
              <a:rPr lang="ru-RU" dirty="0" smtClean="0">
                <a:latin typeface="Bahnschrift SemiBold" panose="020B0502040204020203" pitchFamily="34" charset="0"/>
              </a:rPr>
              <a:t>позволяют </a:t>
            </a:r>
            <a:r>
              <a:rPr lang="ru-RU" dirty="0">
                <a:latin typeface="Bahnschrift SemiBold" panose="020B0502040204020203" pitchFamily="34" charset="0"/>
              </a:rPr>
              <a:t>легко общаться с людьми, работать в команде, управлять своим временем, проектами, адаптироваться к разным условиям, нестандартно </a:t>
            </a:r>
            <a:r>
              <a:rPr lang="ru-RU" dirty="0" smtClean="0">
                <a:latin typeface="Bahnschrift SemiBold" panose="020B0502040204020203" pitchFamily="34" charset="0"/>
              </a:rPr>
              <a:t>мыслить. </a:t>
            </a:r>
            <a:r>
              <a:rPr lang="ru-RU" dirty="0">
                <a:latin typeface="Bahnschrift SemiBold" panose="020B0502040204020203" pitchFamily="34" charset="0"/>
              </a:rPr>
              <a:t>Определить, какие </a:t>
            </a:r>
            <a:r>
              <a:rPr lang="ru-RU" b="1" cap="all" dirty="0">
                <a:solidFill>
                  <a:srgbClr val="A01E28"/>
                </a:solidFill>
                <a:latin typeface="Bahnschrift SemiBold" panose="020B0502040204020203" pitchFamily="34" charset="0"/>
              </a:rPr>
              <a:t>Soft skills </a:t>
            </a:r>
            <a:r>
              <a:rPr lang="ru-RU" dirty="0">
                <a:latin typeface="Bahnschrift SemiBold" panose="020B0502040204020203" pitchFamily="34" charset="0"/>
              </a:rPr>
              <a:t>необходимо </a:t>
            </a:r>
            <a:r>
              <a:rPr lang="ru-RU" dirty="0" smtClean="0">
                <a:latin typeface="Bahnschrift SemiBold" panose="020B0502040204020203" pitchFamily="34" charset="0"/>
              </a:rPr>
              <a:t>прокачать и развить, </a:t>
            </a:r>
            <a:r>
              <a:rPr lang="ru-RU" dirty="0">
                <a:latin typeface="Bahnschrift SemiBold" panose="020B0502040204020203" pitchFamily="34" charset="0"/>
              </a:rPr>
              <a:t>поможет </a:t>
            </a:r>
            <a:r>
              <a:rPr lang="ru-RU" dirty="0" smtClean="0">
                <a:latin typeface="Bahnschrift SemiBold" panose="020B0502040204020203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ru-RU" b="1" cap="all" dirty="0" smtClean="0">
                <a:solidFill>
                  <a:srgbClr val="A01E28"/>
                </a:solidFill>
                <a:latin typeface="Bahnschrift SemiBold" panose="020B0502040204020203" pitchFamily="34" charset="0"/>
              </a:rPr>
              <a:t>Центр </a:t>
            </a:r>
            <a:r>
              <a:rPr lang="ru-RU" b="1" cap="all" dirty="0">
                <a:solidFill>
                  <a:srgbClr val="A01E28"/>
                </a:solidFill>
                <a:latin typeface="Bahnschrift SemiBold" panose="020B0502040204020203" pitchFamily="34" charset="0"/>
              </a:rPr>
              <a:t>компетенций ИПО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0" y="3670300"/>
            <a:ext cx="7156450" cy="147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2000" dirty="0" smtClean="0">
              <a:solidFill>
                <a:schemeClr val="tx1"/>
              </a:solidFill>
              <a:latin typeface="Bahnschrift SemiBold" panose="020B0502040204020203" pitchFamily="34" charset="0"/>
            </a:endParaRPr>
          </a:p>
          <a:p>
            <a:pPr algn="r"/>
            <a:endParaRPr lang="ru-RU" sz="2000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  <a:p>
            <a:r>
              <a:rPr lang="ru-RU" sz="1800" dirty="0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   </a:t>
            </a:r>
            <a:r>
              <a:rPr lang="ru-RU" sz="1800" dirty="0" err="1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Soft</a:t>
            </a:r>
            <a:r>
              <a:rPr lang="ru-RU" sz="1800" dirty="0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ahnschrift SemiBold" panose="020B0502040204020203" pitchFamily="34" charset="0"/>
              </a:rPr>
              <a:t>skills</a:t>
            </a:r>
            <a:r>
              <a:rPr lang="ru-RU" sz="1800" dirty="0">
                <a:solidFill>
                  <a:schemeClr val="tx1"/>
                </a:solidFill>
                <a:latin typeface="Bahnschrift SemiBold" panose="020B0502040204020203" pitchFamily="34" charset="0"/>
              </a:rPr>
              <a:t> качаем - карьерные бонусы получаем!</a:t>
            </a:r>
            <a:endParaRPr lang="ru-RU" sz="1800" dirty="0" smtClean="0">
              <a:solidFill>
                <a:schemeClr val="tx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3295163" y="2193296"/>
            <a:ext cx="1620000" cy="504000"/>
          </a:xfrm>
          <a:prstGeom prst="rightArrow">
            <a:avLst/>
          </a:prstGeom>
          <a:solidFill>
            <a:srgbClr val="A80000">
              <a:alpha val="43000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286856" y="2306696"/>
            <a:ext cx="1576315" cy="27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tx1"/>
                </a:solidFill>
                <a:latin typeface="Bahnschrift SemiBold" panose="020B0502040204020203" pitchFamily="34" charset="0"/>
              </a:rPr>
              <a:t>интеллектуальные</a:t>
            </a:r>
          </a:p>
        </p:txBody>
      </p:sp>
    </p:spTree>
    <p:extLst>
      <p:ext uri="{BB962C8B-B14F-4D97-AF65-F5344CB8AC3E}">
        <p14:creationId xmlns:p14="http://schemas.microsoft.com/office/powerpoint/2010/main" val="26494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0" y="3368673"/>
            <a:ext cx="2190750" cy="177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3670300"/>
            <a:ext cx="7156450" cy="147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2000" dirty="0" smtClean="0">
              <a:solidFill>
                <a:schemeClr val="tx1"/>
              </a:solidFill>
              <a:latin typeface="Bahnschrift SemiBold" panose="020B0502040204020203" pitchFamily="34" charset="0"/>
            </a:endParaRPr>
          </a:p>
          <a:p>
            <a:pPr algn="r"/>
            <a:endParaRPr lang="ru-RU" sz="2000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  </a:t>
            </a:r>
            <a:r>
              <a:rPr lang="ru-RU" sz="1800" dirty="0" err="1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Soft</a:t>
            </a:r>
            <a:r>
              <a:rPr lang="ru-RU" sz="1800" dirty="0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ahnschrift SemiBold" panose="020B0502040204020203" pitchFamily="34" charset="0"/>
              </a:rPr>
              <a:t>skills</a:t>
            </a:r>
            <a:r>
              <a:rPr lang="ru-RU" sz="1800" dirty="0">
                <a:solidFill>
                  <a:schemeClr val="tx1"/>
                </a:solidFill>
                <a:latin typeface="Bahnschrift SemiBold" panose="020B0502040204020203" pitchFamily="34" charset="0"/>
              </a:rPr>
              <a:t> качаем - карьерные бонусы получаем!</a:t>
            </a:r>
            <a:endParaRPr lang="ru-RU" sz="1800" dirty="0" smtClean="0">
              <a:solidFill>
                <a:schemeClr val="tx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0350" y="247650"/>
            <a:ext cx="86233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СОЦИАЛЬНЫЕ</a:t>
            </a:r>
            <a:endParaRPr lang="ru-RU" sz="3200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3105624" y="2060628"/>
            <a:ext cx="3847626" cy="1066705"/>
          </a:xfrm>
          <a:prstGeom prst="wedgeRoundRectCallout">
            <a:avLst>
              <a:gd name="adj1" fmla="val 47803"/>
              <a:gd name="adj2" fmla="val -92311"/>
              <a:gd name="adj3" fmla="val 16667"/>
            </a:avLst>
          </a:prstGeom>
          <a:solidFill>
            <a:srgbClr val="C5C6C6"/>
          </a:solidFill>
          <a:ln>
            <a:solidFill>
              <a:srgbClr val="C5C6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Социальный навык ― </a:t>
            </a:r>
            <a:r>
              <a:rPr lang="ru-RU" dirty="0">
                <a:solidFill>
                  <a:srgbClr val="9A0000"/>
                </a:solidFill>
                <a:latin typeface="Bahnschrift SemiBold" panose="020B0502040204020203" pitchFamily="34" charset="0"/>
              </a:rPr>
              <a:t>это способность налаживать или поддерживать отношения с другими людьми и умение работать с ними для достижения поставленных </a:t>
            </a:r>
            <a:r>
              <a:rPr lang="ru-RU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целей </a:t>
            </a:r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999167" y="493830"/>
            <a:ext cx="2160000" cy="993776"/>
          </a:xfrm>
          <a:prstGeom prst="ellipse">
            <a:avLst/>
          </a:prstGeom>
          <a:solidFill>
            <a:srgbClr val="9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Bahnschrift SemiBold" panose="020B0502040204020203" pitchFamily="34" charset="0"/>
              </a:rPr>
              <a:t>принятие </a:t>
            </a:r>
            <a:r>
              <a:rPr lang="ru-RU" dirty="0">
                <a:latin typeface="Bahnschrift SemiBold" panose="020B0502040204020203" pitchFamily="34" charset="0"/>
              </a:rPr>
              <a:t>критики, гибкость мышления</a:t>
            </a:r>
          </a:p>
        </p:txBody>
      </p:sp>
      <p:sp>
        <p:nvSpPr>
          <p:cNvPr id="6" name="Овал 5"/>
          <p:cNvSpPr/>
          <p:nvPr/>
        </p:nvSpPr>
        <p:spPr>
          <a:xfrm>
            <a:off x="6723650" y="878758"/>
            <a:ext cx="2160000" cy="900000"/>
          </a:xfrm>
          <a:prstGeom prst="ellipse">
            <a:avLst/>
          </a:prstGeom>
          <a:solidFill>
            <a:srgbClr val="9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Bahnschrift SemiBold" panose="020B0502040204020203" pitchFamily="34" charset="0"/>
              </a:rPr>
              <a:t>эмоциональный </a:t>
            </a:r>
            <a:r>
              <a:rPr lang="ru-RU" dirty="0">
                <a:latin typeface="Bahnschrift SemiBold" panose="020B0502040204020203" pitchFamily="34" charset="0"/>
              </a:rPr>
              <a:t>интеллект</a:t>
            </a:r>
          </a:p>
        </p:txBody>
      </p:sp>
      <p:sp>
        <p:nvSpPr>
          <p:cNvPr id="7" name="Овал 6"/>
          <p:cNvSpPr/>
          <p:nvPr/>
        </p:nvSpPr>
        <p:spPr>
          <a:xfrm>
            <a:off x="736979" y="3261815"/>
            <a:ext cx="2520000" cy="1020126"/>
          </a:xfrm>
          <a:prstGeom prst="ellipse">
            <a:avLst/>
          </a:prstGeom>
          <a:solidFill>
            <a:srgbClr val="9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Bahnschrift SemiBold" panose="020B0502040204020203" pitchFamily="34" charset="0"/>
              </a:rPr>
              <a:t>умение чётко формулировать мысли</a:t>
            </a:r>
          </a:p>
        </p:txBody>
      </p:sp>
      <p:sp>
        <p:nvSpPr>
          <p:cNvPr id="8" name="Овал 7"/>
          <p:cNvSpPr/>
          <p:nvPr/>
        </p:nvSpPr>
        <p:spPr>
          <a:xfrm>
            <a:off x="260349" y="1162050"/>
            <a:ext cx="2845275" cy="1009182"/>
          </a:xfrm>
          <a:prstGeom prst="ellipse">
            <a:avLst/>
          </a:prstGeom>
          <a:solidFill>
            <a:srgbClr val="9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Bahnschrift SemiBold" panose="020B0502040204020203" pitchFamily="34" charset="0"/>
              </a:rPr>
              <a:t>коммуникабельность</a:t>
            </a:r>
            <a:endParaRPr lang="ru-RU" dirty="0">
              <a:latin typeface="Bahnschrift SemiBold" panose="020B0502040204020203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926652" y="3491172"/>
            <a:ext cx="2520000" cy="900000"/>
          </a:xfrm>
          <a:prstGeom prst="ellipse">
            <a:avLst/>
          </a:prstGeom>
          <a:solidFill>
            <a:srgbClr val="9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latin typeface="Bahnschrift SemiBold" panose="020B0502040204020203" pitchFamily="34" charset="0"/>
              </a:rPr>
              <a:t>эмпатия</a:t>
            </a:r>
            <a:r>
              <a:rPr lang="ru-RU" dirty="0" smtClean="0">
                <a:latin typeface="Bahnschrift SemiBold" panose="020B0502040204020203" pitchFamily="34" charset="0"/>
              </a:rPr>
              <a:t>, помощь </a:t>
            </a:r>
            <a:r>
              <a:rPr lang="ru-RU" dirty="0">
                <a:latin typeface="Bahnschrift SemiBold" panose="020B0502040204020203" pitchFamily="34" charset="0"/>
              </a:rPr>
              <a:t>другим людям</a:t>
            </a:r>
          </a:p>
        </p:txBody>
      </p:sp>
      <p:cxnSp>
        <p:nvCxnSpPr>
          <p:cNvPr id="11" name="Прямая со стрелкой 10"/>
          <p:cNvCxnSpPr>
            <a:stCxn id="4" idx="2"/>
            <a:endCxn id="9" idx="0"/>
          </p:cNvCxnSpPr>
          <p:nvPr/>
        </p:nvCxnSpPr>
        <p:spPr>
          <a:xfrm>
            <a:off x="5029437" y="3127333"/>
            <a:ext cx="1157215" cy="363839"/>
          </a:xfrm>
          <a:prstGeom prst="straightConnector1">
            <a:avLst/>
          </a:prstGeom>
          <a:ln w="19050">
            <a:solidFill>
              <a:srgbClr val="C5C6C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4" idx="1"/>
            <a:endCxn id="8" idx="4"/>
          </p:cNvCxnSpPr>
          <p:nvPr/>
        </p:nvCxnSpPr>
        <p:spPr>
          <a:xfrm flipH="1" flipV="1">
            <a:off x="1682987" y="2171232"/>
            <a:ext cx="1422637" cy="422749"/>
          </a:xfrm>
          <a:prstGeom prst="straightConnector1">
            <a:avLst/>
          </a:prstGeom>
          <a:ln w="19050">
            <a:solidFill>
              <a:srgbClr val="C5C6C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4" idx="1"/>
            <a:endCxn id="7" idx="0"/>
          </p:cNvCxnSpPr>
          <p:nvPr/>
        </p:nvCxnSpPr>
        <p:spPr>
          <a:xfrm flipH="1">
            <a:off x="1996979" y="2593981"/>
            <a:ext cx="1108645" cy="667834"/>
          </a:xfrm>
          <a:prstGeom prst="straightConnector1">
            <a:avLst/>
          </a:prstGeom>
          <a:ln w="19050">
            <a:solidFill>
              <a:srgbClr val="C5C6C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5" idx="4"/>
          </p:cNvCxnSpPr>
          <p:nvPr/>
        </p:nvCxnSpPr>
        <p:spPr>
          <a:xfrm flipH="1" flipV="1">
            <a:off x="5079167" y="1487606"/>
            <a:ext cx="250284" cy="573022"/>
          </a:xfrm>
          <a:prstGeom prst="straightConnector1">
            <a:avLst/>
          </a:prstGeom>
          <a:ln w="19050">
            <a:solidFill>
              <a:srgbClr val="C5C6C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905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я со стрелкой 20"/>
          <p:cNvCxnSpPr/>
          <p:nvPr/>
        </p:nvCxnSpPr>
        <p:spPr>
          <a:xfrm>
            <a:off x="1781033" y="2347414"/>
            <a:ext cx="368489" cy="1322886"/>
          </a:xfrm>
          <a:prstGeom prst="straightConnector1">
            <a:avLst/>
          </a:prstGeom>
          <a:ln w="28575">
            <a:solidFill>
              <a:srgbClr val="C5C6C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0" y="3368673"/>
            <a:ext cx="2190750" cy="177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3670300"/>
            <a:ext cx="7156450" cy="147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2000" dirty="0" smtClean="0">
              <a:solidFill>
                <a:schemeClr val="tx1"/>
              </a:solidFill>
              <a:latin typeface="Bahnschrift SemiBold" panose="020B0502040204020203" pitchFamily="34" charset="0"/>
            </a:endParaRPr>
          </a:p>
          <a:p>
            <a:pPr algn="r"/>
            <a:endParaRPr lang="ru-RU" sz="2000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  </a:t>
            </a:r>
            <a:r>
              <a:rPr lang="ru-RU" sz="1800" dirty="0" err="1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Soft</a:t>
            </a:r>
            <a:r>
              <a:rPr lang="ru-RU" sz="1800" dirty="0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ahnschrift SemiBold" panose="020B0502040204020203" pitchFamily="34" charset="0"/>
              </a:rPr>
              <a:t>skills</a:t>
            </a:r>
            <a:r>
              <a:rPr lang="ru-RU" sz="1800" dirty="0">
                <a:solidFill>
                  <a:schemeClr val="tx1"/>
                </a:solidFill>
                <a:latin typeface="Bahnschrift SemiBold" panose="020B0502040204020203" pitchFamily="34" charset="0"/>
              </a:rPr>
              <a:t> качаем - карьерные бонусы получаем!</a:t>
            </a:r>
            <a:endParaRPr lang="ru-RU" sz="1800" dirty="0" smtClean="0">
              <a:solidFill>
                <a:schemeClr val="tx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0350" y="247650"/>
            <a:ext cx="86233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ИНТЕЛЛЕКТУАЛЬНЫЕ</a:t>
            </a:r>
            <a:endParaRPr lang="ru-RU" sz="3200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585045" y="1651379"/>
            <a:ext cx="2298605" cy="1186997"/>
          </a:xfrm>
          <a:prstGeom prst="ellipse">
            <a:avLst/>
          </a:prstGeom>
          <a:noFill/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9A0000"/>
                </a:solidFill>
                <a:latin typeface="Bahnschrift SemiBold" panose="020B0502040204020203" pitchFamily="34" charset="0"/>
              </a:rPr>
              <a:t>уметь доходчиво излагать свои </a:t>
            </a:r>
            <a:r>
              <a:rPr lang="ru-RU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мысли </a:t>
            </a:r>
            <a:r>
              <a:rPr lang="ru-RU" dirty="0">
                <a:solidFill>
                  <a:srgbClr val="9A0000"/>
                </a:solidFill>
                <a:latin typeface="Bahnschrift SemiBold" panose="020B0502040204020203" pitchFamily="34" charset="0"/>
              </a:rPr>
              <a:t>устно и </a:t>
            </a:r>
            <a:r>
              <a:rPr lang="ru-RU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письменно</a:t>
            </a:r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289110" y="2571750"/>
            <a:ext cx="2681785" cy="1450595"/>
          </a:xfrm>
          <a:prstGeom prst="ellipse">
            <a:avLst/>
          </a:prstGeom>
          <a:noFill/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rgbClr val="9A0000"/>
              </a:solidFill>
              <a:latin typeface="Bahnschrift SemiBold" panose="020B0502040204020203" pitchFamily="34" charset="0"/>
            </a:endParaRPr>
          </a:p>
          <a:p>
            <a:pPr algn="ctr"/>
            <a:endParaRPr lang="ru-RU" dirty="0" smtClean="0">
              <a:solidFill>
                <a:srgbClr val="9A0000"/>
              </a:solidFill>
              <a:latin typeface="Bahnschrift SemiBold" panose="020B0502040204020203" pitchFamily="34" charset="0"/>
            </a:endParaRPr>
          </a:p>
          <a:p>
            <a:pPr algn="ctr"/>
            <a:r>
              <a:rPr lang="ru-RU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сравнивать различные</a:t>
            </a:r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  <a:p>
            <a:pPr algn="ctr"/>
            <a:r>
              <a:rPr lang="ru-RU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варианты </a:t>
            </a:r>
            <a:r>
              <a:rPr lang="ru-RU" dirty="0">
                <a:solidFill>
                  <a:srgbClr val="9A0000"/>
                </a:solidFill>
                <a:latin typeface="Bahnschrift SemiBold" panose="020B0502040204020203" pitchFamily="34" charset="0"/>
              </a:rPr>
              <a:t>решения и выбирать оптимальный</a:t>
            </a:r>
          </a:p>
          <a:p>
            <a:pPr algn="ctr"/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  <a:p>
            <a:pPr algn="ctr"/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140449" y="180974"/>
            <a:ext cx="2628237" cy="1217921"/>
          </a:xfrm>
          <a:prstGeom prst="ellipse">
            <a:avLst/>
          </a:prstGeom>
          <a:noFill/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rgbClr val="9A0000"/>
              </a:solidFill>
              <a:latin typeface="Bahnschrift SemiBold" panose="020B0502040204020203" pitchFamily="34" charset="0"/>
            </a:endParaRPr>
          </a:p>
          <a:p>
            <a:pPr algn="ctr"/>
            <a:endParaRPr lang="ru-RU" dirty="0" smtClean="0">
              <a:solidFill>
                <a:srgbClr val="9A0000"/>
              </a:solidFill>
              <a:latin typeface="Bahnschrift SemiBold" panose="020B0502040204020203" pitchFamily="34" charset="0"/>
            </a:endParaRPr>
          </a:p>
          <a:p>
            <a:pPr algn="ctr"/>
            <a:r>
              <a:rPr lang="ru-RU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уметь </a:t>
            </a:r>
            <a:r>
              <a:rPr lang="ru-RU" dirty="0">
                <a:solidFill>
                  <a:srgbClr val="9A0000"/>
                </a:solidFill>
                <a:latin typeface="Bahnschrift SemiBold" panose="020B0502040204020203" pitchFamily="34" charset="0"/>
              </a:rPr>
              <a:t>оперировать как фактами, так и закономерностями из них</a:t>
            </a:r>
          </a:p>
          <a:p>
            <a:pPr algn="ctr"/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  <a:p>
            <a:pPr algn="ctr"/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928521" y="3670300"/>
            <a:ext cx="1908981" cy="704092"/>
          </a:xfrm>
          <a:prstGeom prst="ellipse">
            <a:avLst/>
          </a:prstGeom>
          <a:noFill/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rgbClr val="9A0000"/>
              </a:solidFill>
              <a:latin typeface="Bahnschrift SemiBold" panose="020B0502040204020203" pitchFamily="34" charset="0"/>
            </a:endParaRPr>
          </a:p>
          <a:p>
            <a:pPr algn="ctr"/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  <a:p>
            <a:pPr algn="ctr"/>
            <a:r>
              <a:rPr lang="ru-RU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критическое мышление</a:t>
            </a:r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  <a:p>
            <a:pPr algn="ctr"/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  <a:p>
            <a:pPr algn="ctr"/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386297" y="3309747"/>
            <a:ext cx="1870597" cy="914400"/>
          </a:xfrm>
          <a:prstGeom prst="ellipse">
            <a:avLst/>
          </a:prstGeom>
          <a:noFill/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9A0000"/>
                </a:solidFill>
                <a:latin typeface="Bahnschrift SemiBold" panose="020B0502040204020203" pitchFamily="34" charset="0"/>
              </a:rPr>
              <a:t>о</a:t>
            </a:r>
            <a:r>
              <a:rPr lang="ru-RU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бучаемость</a:t>
            </a:r>
            <a:r>
              <a:rPr lang="ru-RU" dirty="0">
                <a:solidFill>
                  <a:srgbClr val="9A0000"/>
                </a:solidFill>
                <a:latin typeface="Bahnschrift SemiBold" panose="020B0502040204020203" pitchFamily="34" charset="0"/>
              </a:rPr>
              <a:t>, хорошая память</a:t>
            </a: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1057085" y="1102445"/>
            <a:ext cx="4464050" cy="1244969"/>
          </a:xfrm>
          <a:prstGeom prst="wedgeRoundRectCallout">
            <a:avLst>
              <a:gd name="adj1" fmla="val -43"/>
              <a:gd name="adj2" fmla="val 118873"/>
              <a:gd name="adj3" fmla="val 16667"/>
            </a:avLst>
          </a:prstGeom>
          <a:solidFill>
            <a:srgbClr val="C5C6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Интеллектуальные способности — </a:t>
            </a:r>
            <a:r>
              <a:rPr lang="ru-RU" dirty="0">
                <a:solidFill>
                  <a:srgbClr val="9A0000"/>
                </a:solidFill>
                <a:latin typeface="Bahnschrift SemiBold" panose="020B0502040204020203" pitchFamily="34" charset="0"/>
              </a:rPr>
              <a:t>умственные способности человека, которые проявляются в его умении решать различного рода задачи </a:t>
            </a:r>
            <a:r>
              <a:rPr lang="ru-RU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и построении </a:t>
            </a:r>
            <a:r>
              <a:rPr lang="ru-RU" dirty="0">
                <a:solidFill>
                  <a:srgbClr val="9A0000"/>
                </a:solidFill>
                <a:latin typeface="Bahnschrift SemiBold" panose="020B0502040204020203" pitchFamily="34" charset="0"/>
              </a:rPr>
              <a:t>стратегии достижения цели</a:t>
            </a:r>
          </a:p>
        </p:txBody>
      </p:sp>
      <p:cxnSp>
        <p:nvCxnSpPr>
          <p:cNvPr id="12" name="Прямая со стрелкой 11"/>
          <p:cNvCxnSpPr>
            <a:stCxn id="10" idx="3"/>
          </p:cNvCxnSpPr>
          <p:nvPr/>
        </p:nvCxnSpPr>
        <p:spPr>
          <a:xfrm flipV="1">
            <a:off x="5521135" y="1162050"/>
            <a:ext cx="804602" cy="562880"/>
          </a:xfrm>
          <a:prstGeom prst="straightConnector1">
            <a:avLst/>
          </a:prstGeom>
          <a:ln w="28575">
            <a:solidFill>
              <a:srgbClr val="C5C6C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10" idx="3"/>
          </p:cNvCxnSpPr>
          <p:nvPr/>
        </p:nvCxnSpPr>
        <p:spPr>
          <a:xfrm>
            <a:off x="5521135" y="1724930"/>
            <a:ext cx="1063910" cy="349530"/>
          </a:xfrm>
          <a:prstGeom prst="straightConnector1">
            <a:avLst/>
          </a:prstGeom>
          <a:ln w="28575">
            <a:solidFill>
              <a:srgbClr val="C5C6C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0" idx="3"/>
            <a:endCxn id="9" idx="0"/>
          </p:cNvCxnSpPr>
          <p:nvPr/>
        </p:nvCxnSpPr>
        <p:spPr>
          <a:xfrm>
            <a:off x="5521135" y="1724930"/>
            <a:ext cx="1800461" cy="1584817"/>
          </a:xfrm>
          <a:prstGeom prst="straightConnector1">
            <a:avLst/>
          </a:prstGeom>
          <a:ln w="28575">
            <a:solidFill>
              <a:srgbClr val="C5C6C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8" idx="0"/>
          </p:cNvCxnSpPr>
          <p:nvPr/>
        </p:nvCxnSpPr>
        <p:spPr>
          <a:xfrm flipH="1">
            <a:off x="976905" y="2347414"/>
            <a:ext cx="804128" cy="299541"/>
          </a:xfrm>
          <a:prstGeom prst="straightConnector1">
            <a:avLst/>
          </a:prstGeom>
          <a:ln w="28575">
            <a:solidFill>
              <a:srgbClr val="C5C6C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121787" y="2646955"/>
            <a:ext cx="1710235" cy="688120"/>
          </a:xfrm>
          <a:prstGeom prst="ellipse">
            <a:avLst/>
          </a:prstGeom>
          <a:noFill/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логическое мышление</a:t>
            </a:r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91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0" y="3368673"/>
            <a:ext cx="2190750" cy="177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3670300"/>
            <a:ext cx="7156450" cy="147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2000" dirty="0" smtClean="0">
              <a:solidFill>
                <a:schemeClr val="tx1"/>
              </a:solidFill>
              <a:latin typeface="Bahnschrift SemiBold" panose="020B0502040204020203" pitchFamily="34" charset="0"/>
            </a:endParaRPr>
          </a:p>
          <a:p>
            <a:pPr algn="r"/>
            <a:endParaRPr lang="ru-RU" sz="2000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  </a:t>
            </a:r>
            <a:r>
              <a:rPr lang="ru-RU" sz="1800" dirty="0" err="1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Soft</a:t>
            </a:r>
            <a:r>
              <a:rPr lang="ru-RU" sz="1800" dirty="0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ahnschrift SemiBold" panose="020B0502040204020203" pitchFamily="34" charset="0"/>
              </a:rPr>
              <a:t>skills</a:t>
            </a:r>
            <a:r>
              <a:rPr lang="ru-RU" sz="1800" dirty="0">
                <a:solidFill>
                  <a:schemeClr val="tx1"/>
                </a:solidFill>
                <a:latin typeface="Bahnschrift SemiBold" panose="020B0502040204020203" pitchFamily="34" charset="0"/>
              </a:rPr>
              <a:t> качаем - карьерные бонусы получаем!</a:t>
            </a:r>
            <a:endParaRPr lang="ru-RU" sz="1800" dirty="0" smtClean="0">
              <a:solidFill>
                <a:schemeClr val="tx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0350" y="247650"/>
            <a:ext cx="86233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ВОЛЕВЫЕ</a:t>
            </a:r>
            <a:endParaRPr lang="ru-RU" sz="3200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634586" y="805692"/>
            <a:ext cx="1728000" cy="900000"/>
          </a:xfrm>
          <a:prstGeom prst="ellipse">
            <a:avLst/>
          </a:prstGeom>
          <a:solidFill>
            <a:srgbClr val="9A0000"/>
          </a:solidFill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правильная расстановка приоритетов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24597" y="1608736"/>
            <a:ext cx="1820460" cy="963014"/>
          </a:xfrm>
          <a:prstGeom prst="ellipse">
            <a:avLst/>
          </a:prstGeom>
          <a:solidFill>
            <a:srgbClr val="9A0000"/>
          </a:solidFill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ориентация на успех</a:t>
            </a:r>
          </a:p>
        </p:txBody>
      </p:sp>
      <p:sp>
        <p:nvSpPr>
          <p:cNvPr id="6" name="Овал 5"/>
          <p:cNvSpPr/>
          <p:nvPr/>
        </p:nvSpPr>
        <p:spPr>
          <a:xfrm>
            <a:off x="723331" y="3158744"/>
            <a:ext cx="1845523" cy="1023111"/>
          </a:xfrm>
          <a:prstGeom prst="ellipse">
            <a:avLst/>
          </a:prstGeom>
          <a:solidFill>
            <a:srgbClr val="9A0000"/>
          </a:solidFill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у</a:t>
            </a:r>
            <a:r>
              <a:rPr lang="ru-RU" dirty="0" smtClean="0">
                <a:solidFill>
                  <a:schemeClr val="bg1"/>
                </a:solidFill>
              </a:rPr>
              <a:t>порство</a:t>
            </a:r>
            <a:r>
              <a:rPr lang="ru-RU" dirty="0">
                <a:solidFill>
                  <a:schemeClr val="bg1"/>
                </a:solidFill>
              </a:rPr>
              <a:t>, мотивация</a:t>
            </a:r>
          </a:p>
        </p:txBody>
      </p:sp>
      <p:sp>
        <p:nvSpPr>
          <p:cNvPr id="7" name="Овал 6"/>
          <p:cNvSpPr/>
          <p:nvPr/>
        </p:nvSpPr>
        <p:spPr>
          <a:xfrm>
            <a:off x="4845196" y="355692"/>
            <a:ext cx="1728000" cy="900000"/>
          </a:xfrm>
          <a:prstGeom prst="ellipse">
            <a:avLst/>
          </a:prstGeom>
          <a:solidFill>
            <a:srgbClr val="9A0000"/>
          </a:solidFill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тайм менеджмент</a:t>
            </a:r>
          </a:p>
        </p:txBody>
      </p:sp>
      <p:sp>
        <p:nvSpPr>
          <p:cNvPr id="8" name="Овал 7"/>
          <p:cNvSpPr/>
          <p:nvPr/>
        </p:nvSpPr>
        <p:spPr>
          <a:xfrm>
            <a:off x="6953250" y="996761"/>
            <a:ext cx="1866900" cy="1173331"/>
          </a:xfrm>
          <a:prstGeom prst="ellipse">
            <a:avLst/>
          </a:prstGeom>
          <a:solidFill>
            <a:srgbClr val="9A0000"/>
          </a:solidFill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способность справляться с неожиданными трудностями</a:t>
            </a:r>
          </a:p>
        </p:txBody>
      </p:sp>
      <p:sp>
        <p:nvSpPr>
          <p:cNvPr id="9" name="Овал 8"/>
          <p:cNvSpPr/>
          <p:nvPr/>
        </p:nvSpPr>
        <p:spPr>
          <a:xfrm>
            <a:off x="6573196" y="2811439"/>
            <a:ext cx="2246953" cy="1087461"/>
          </a:xfrm>
          <a:prstGeom prst="ellipse">
            <a:avLst/>
          </a:prstGeom>
          <a:solidFill>
            <a:srgbClr val="9A0000"/>
          </a:solidFill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организованность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346850" y="3426820"/>
            <a:ext cx="2292350" cy="980080"/>
          </a:xfrm>
          <a:prstGeom prst="ellipse">
            <a:avLst/>
          </a:prstGeom>
          <a:solidFill>
            <a:srgbClr val="9A0000"/>
          </a:solidFill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с</a:t>
            </a:r>
            <a:r>
              <a:rPr lang="ru-RU" dirty="0" smtClean="0">
                <a:solidFill>
                  <a:schemeClr val="bg1"/>
                </a:solidFill>
              </a:rPr>
              <a:t>пособность </a:t>
            </a:r>
            <a:r>
              <a:rPr lang="ru-RU" dirty="0">
                <a:solidFill>
                  <a:schemeClr val="bg1"/>
                </a:solidFill>
              </a:rPr>
              <a:t>выполнять рутинную работу</a:t>
            </a:r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3132799" y="2114550"/>
            <a:ext cx="3041650" cy="914400"/>
          </a:xfrm>
          <a:prstGeom prst="wedgeRoundRectCallout">
            <a:avLst>
              <a:gd name="adj1" fmla="val -84324"/>
              <a:gd name="adj2" fmla="val 67724"/>
              <a:gd name="adj3" fmla="val 16667"/>
            </a:avLst>
          </a:prstGeom>
          <a:solidFill>
            <a:srgbClr val="C5C6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9A0000"/>
                </a:solidFill>
              </a:rPr>
              <a:t>Волевые </a:t>
            </a:r>
            <a:r>
              <a:rPr lang="ru-RU" dirty="0" smtClean="0">
                <a:solidFill>
                  <a:srgbClr val="9A0000"/>
                </a:solidFill>
              </a:rPr>
              <a:t> компетенции - качества, </a:t>
            </a:r>
            <a:r>
              <a:rPr lang="ru-RU" dirty="0">
                <a:solidFill>
                  <a:srgbClr val="9A0000"/>
                </a:solidFill>
              </a:rPr>
              <a:t>благодаря которым человек достигает целей и доводит дела до </a:t>
            </a:r>
            <a:r>
              <a:rPr lang="ru-RU" dirty="0" smtClean="0">
                <a:solidFill>
                  <a:srgbClr val="9A0000"/>
                </a:solidFill>
              </a:rPr>
              <a:t>конца</a:t>
            </a:r>
            <a:endParaRPr lang="ru-RU" dirty="0">
              <a:solidFill>
                <a:srgbClr val="9A0000"/>
              </a:solidFill>
            </a:endParaRPr>
          </a:p>
        </p:txBody>
      </p:sp>
      <p:cxnSp>
        <p:nvCxnSpPr>
          <p:cNvPr id="13" name="Прямая со стрелкой 12"/>
          <p:cNvCxnSpPr>
            <a:stCxn id="11" idx="0"/>
            <a:endCxn id="7" idx="4"/>
          </p:cNvCxnSpPr>
          <p:nvPr/>
        </p:nvCxnSpPr>
        <p:spPr>
          <a:xfrm flipV="1">
            <a:off x="4653624" y="1255692"/>
            <a:ext cx="1055572" cy="858858"/>
          </a:xfrm>
          <a:prstGeom prst="straightConnector1">
            <a:avLst/>
          </a:prstGeom>
          <a:ln w="19050">
            <a:solidFill>
              <a:srgbClr val="C5C6C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11" idx="3"/>
            <a:endCxn id="8" idx="2"/>
          </p:cNvCxnSpPr>
          <p:nvPr/>
        </p:nvCxnSpPr>
        <p:spPr>
          <a:xfrm flipV="1">
            <a:off x="6174449" y="1583427"/>
            <a:ext cx="778801" cy="988323"/>
          </a:xfrm>
          <a:prstGeom prst="straightConnector1">
            <a:avLst/>
          </a:prstGeom>
          <a:ln w="19050">
            <a:solidFill>
              <a:srgbClr val="C5C6C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1" idx="3"/>
            <a:endCxn id="9" idx="0"/>
          </p:cNvCxnSpPr>
          <p:nvPr/>
        </p:nvCxnSpPr>
        <p:spPr>
          <a:xfrm>
            <a:off x="6174449" y="2571750"/>
            <a:ext cx="1522224" cy="239689"/>
          </a:xfrm>
          <a:prstGeom prst="straightConnector1">
            <a:avLst/>
          </a:prstGeom>
          <a:ln w="19050">
            <a:solidFill>
              <a:srgbClr val="C5C6C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1" idx="2"/>
            <a:endCxn id="10" idx="0"/>
          </p:cNvCxnSpPr>
          <p:nvPr/>
        </p:nvCxnSpPr>
        <p:spPr>
          <a:xfrm flipH="1">
            <a:off x="4493025" y="3028950"/>
            <a:ext cx="160599" cy="397870"/>
          </a:xfrm>
          <a:prstGeom prst="straightConnector1">
            <a:avLst/>
          </a:prstGeom>
          <a:ln w="19050">
            <a:solidFill>
              <a:srgbClr val="C5C6C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1" idx="0"/>
            <a:endCxn id="4" idx="4"/>
          </p:cNvCxnSpPr>
          <p:nvPr/>
        </p:nvCxnSpPr>
        <p:spPr>
          <a:xfrm flipH="1" flipV="1">
            <a:off x="3498586" y="1705692"/>
            <a:ext cx="1155038" cy="408858"/>
          </a:xfrm>
          <a:prstGeom prst="straightConnector1">
            <a:avLst/>
          </a:prstGeom>
          <a:ln w="19050">
            <a:solidFill>
              <a:srgbClr val="C5C6C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1" idx="1"/>
            <a:endCxn id="5" idx="6"/>
          </p:cNvCxnSpPr>
          <p:nvPr/>
        </p:nvCxnSpPr>
        <p:spPr>
          <a:xfrm flipH="1" flipV="1">
            <a:off x="2245057" y="2090243"/>
            <a:ext cx="887742" cy="481507"/>
          </a:xfrm>
          <a:prstGeom prst="straightConnector1">
            <a:avLst/>
          </a:prstGeom>
          <a:ln w="19050">
            <a:solidFill>
              <a:srgbClr val="C5C6C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220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0" y="3368673"/>
            <a:ext cx="2190750" cy="177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3670300"/>
            <a:ext cx="7156450" cy="147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2000" dirty="0" smtClean="0">
              <a:solidFill>
                <a:schemeClr val="tx1"/>
              </a:solidFill>
              <a:latin typeface="Bahnschrift SemiBold" panose="020B0502040204020203" pitchFamily="34" charset="0"/>
            </a:endParaRPr>
          </a:p>
          <a:p>
            <a:pPr algn="r"/>
            <a:endParaRPr lang="ru-RU" sz="2000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  <a:p>
            <a:r>
              <a:rPr lang="ru-RU" sz="1800" dirty="0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  </a:t>
            </a:r>
            <a:r>
              <a:rPr lang="ru-RU" sz="1800" dirty="0" err="1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Soft</a:t>
            </a:r>
            <a:r>
              <a:rPr lang="ru-RU" sz="1800" dirty="0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ahnschrift SemiBold" panose="020B0502040204020203" pitchFamily="34" charset="0"/>
              </a:rPr>
              <a:t>skills</a:t>
            </a:r>
            <a:r>
              <a:rPr lang="ru-RU" sz="1800" dirty="0">
                <a:solidFill>
                  <a:schemeClr val="tx1"/>
                </a:solidFill>
                <a:latin typeface="Bahnschrift SemiBold" panose="020B0502040204020203" pitchFamily="34" charset="0"/>
              </a:rPr>
              <a:t> качаем - карьерные бонусы получаем!</a:t>
            </a:r>
            <a:endParaRPr lang="ru-RU" sz="1800" dirty="0" smtClean="0">
              <a:solidFill>
                <a:schemeClr val="tx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0350" y="247650"/>
            <a:ext cx="86233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ЛИДЕРСКИЕ</a:t>
            </a:r>
            <a:endParaRPr lang="ru-RU" sz="3200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753136" y="3166180"/>
            <a:ext cx="2415652" cy="1240720"/>
          </a:xfrm>
          <a:prstGeom prst="ellipse">
            <a:avLst/>
          </a:prstGeom>
          <a:noFill/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решительность, ответственность за результат</a:t>
            </a:r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350758" y="1963003"/>
            <a:ext cx="2581702" cy="1046328"/>
          </a:xfrm>
          <a:prstGeom prst="ellipse">
            <a:avLst/>
          </a:prstGeom>
          <a:noFill/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настойчивость, принципиальность</a:t>
            </a:r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350758" y="247649"/>
            <a:ext cx="2247900" cy="1042063"/>
          </a:xfrm>
          <a:prstGeom prst="ellipse">
            <a:avLst/>
          </a:prstGeom>
          <a:noFill/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9A0000"/>
                </a:solidFill>
                <a:latin typeface="Bahnschrift SemiBold" panose="020B0502040204020203" pitchFamily="34" charset="0"/>
              </a:rPr>
              <a:t>способность принимать управленческие решения</a:t>
            </a:r>
          </a:p>
        </p:txBody>
      </p:sp>
      <p:sp>
        <p:nvSpPr>
          <p:cNvPr id="7" name="Овал 6"/>
          <p:cNvSpPr/>
          <p:nvPr/>
        </p:nvSpPr>
        <p:spPr>
          <a:xfrm>
            <a:off x="3578224" y="476250"/>
            <a:ext cx="2133364" cy="900000"/>
          </a:xfrm>
          <a:prstGeom prst="ellipse">
            <a:avLst/>
          </a:prstGeom>
          <a:noFill/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стратегическое мышление</a:t>
            </a:r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17299" y="3111690"/>
            <a:ext cx="2857500" cy="1156983"/>
          </a:xfrm>
          <a:prstGeom prst="ellipse">
            <a:avLst/>
          </a:prstGeom>
          <a:noFill/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9A0000"/>
                </a:solidFill>
                <a:latin typeface="Bahnschrift SemiBold" panose="020B0502040204020203" pitchFamily="34" charset="0"/>
              </a:rPr>
              <a:t>умение формировать, вдохновлять и мотивировать </a:t>
            </a:r>
            <a:r>
              <a:rPr lang="ru-RU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команду</a:t>
            </a:r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586656" y="3568700"/>
            <a:ext cx="1606550" cy="900000"/>
          </a:xfrm>
          <a:prstGeom prst="ellipse">
            <a:avLst/>
          </a:prstGeom>
          <a:noFill/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гибкость и адаптивность</a:t>
            </a:r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58918" y="1289712"/>
            <a:ext cx="1892300" cy="900000"/>
          </a:xfrm>
          <a:prstGeom prst="ellipse">
            <a:avLst/>
          </a:prstGeom>
          <a:noFill/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9A0000"/>
                </a:solidFill>
                <a:latin typeface="Bahnschrift SemiBold" panose="020B0502040204020203" pitchFamily="34" charset="0"/>
              </a:rPr>
              <a:t>у</a:t>
            </a:r>
            <a:r>
              <a:rPr lang="ru-RU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мение </a:t>
            </a:r>
            <a:r>
              <a:rPr lang="ru-RU" dirty="0">
                <a:solidFill>
                  <a:srgbClr val="9A0000"/>
                </a:solidFill>
                <a:latin typeface="Bahnschrift SemiBold" panose="020B0502040204020203" pitchFamily="34" charset="0"/>
              </a:rPr>
              <a:t>разрешать конфликты </a:t>
            </a:r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2549525" y="1671851"/>
            <a:ext cx="3333750" cy="1077699"/>
          </a:xfrm>
          <a:prstGeom prst="wedgeRoundRectCallout">
            <a:avLst>
              <a:gd name="adj1" fmla="val -43554"/>
              <a:gd name="adj2" fmla="val 90202"/>
              <a:gd name="adj3" fmla="val 16667"/>
            </a:avLst>
          </a:prstGeom>
          <a:solidFill>
            <a:srgbClr val="C5C6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9A0000"/>
                </a:solidFill>
                <a:latin typeface="Bahnschrift SemiBold" panose="020B0502040204020203" pitchFamily="34" charset="0"/>
              </a:rPr>
              <a:t>Лидерские качества — совокупность навыков, знаний, умений, </a:t>
            </a:r>
            <a:r>
              <a:rPr lang="ru-RU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позволяющая управлять другими людьми</a:t>
            </a:r>
            <a:endParaRPr lang="ru-RU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</p:txBody>
      </p:sp>
      <p:cxnSp>
        <p:nvCxnSpPr>
          <p:cNvPr id="13" name="Прямая со стрелкой 12"/>
          <p:cNvCxnSpPr>
            <a:stCxn id="11" idx="0"/>
            <a:endCxn id="7" idx="4"/>
          </p:cNvCxnSpPr>
          <p:nvPr/>
        </p:nvCxnSpPr>
        <p:spPr>
          <a:xfrm flipV="1">
            <a:off x="4216400" y="1376250"/>
            <a:ext cx="428506" cy="295601"/>
          </a:xfrm>
          <a:prstGeom prst="straightConnector1">
            <a:avLst/>
          </a:prstGeom>
          <a:ln w="19050">
            <a:solidFill>
              <a:srgbClr val="C5C6C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11" idx="0"/>
            <a:endCxn id="6" idx="3"/>
          </p:cNvCxnSpPr>
          <p:nvPr/>
        </p:nvCxnSpPr>
        <p:spPr>
          <a:xfrm flipV="1">
            <a:off x="4216400" y="1137105"/>
            <a:ext cx="2463555" cy="534746"/>
          </a:xfrm>
          <a:prstGeom prst="straightConnector1">
            <a:avLst/>
          </a:prstGeom>
          <a:ln w="19050">
            <a:solidFill>
              <a:srgbClr val="C5C6C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1" idx="3"/>
            <a:endCxn id="5" idx="2"/>
          </p:cNvCxnSpPr>
          <p:nvPr/>
        </p:nvCxnSpPr>
        <p:spPr>
          <a:xfrm>
            <a:off x="5883275" y="2210701"/>
            <a:ext cx="467483" cy="275466"/>
          </a:xfrm>
          <a:prstGeom prst="straightConnector1">
            <a:avLst/>
          </a:prstGeom>
          <a:ln w="19050">
            <a:solidFill>
              <a:srgbClr val="C5C6C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1" idx="3"/>
            <a:endCxn id="9" idx="0"/>
          </p:cNvCxnSpPr>
          <p:nvPr/>
        </p:nvCxnSpPr>
        <p:spPr>
          <a:xfrm>
            <a:off x="5883275" y="2210701"/>
            <a:ext cx="1506656" cy="1357999"/>
          </a:xfrm>
          <a:prstGeom prst="straightConnector1">
            <a:avLst/>
          </a:prstGeom>
          <a:ln w="19050">
            <a:solidFill>
              <a:srgbClr val="C5C6C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1" idx="1"/>
            <a:endCxn id="10" idx="5"/>
          </p:cNvCxnSpPr>
          <p:nvPr/>
        </p:nvCxnSpPr>
        <p:spPr>
          <a:xfrm flipH="1" flipV="1">
            <a:off x="1974097" y="2057910"/>
            <a:ext cx="575428" cy="152791"/>
          </a:xfrm>
          <a:prstGeom prst="straightConnector1">
            <a:avLst/>
          </a:prstGeom>
          <a:ln w="19050">
            <a:solidFill>
              <a:srgbClr val="C5C6C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1" idx="2"/>
            <a:endCxn id="4" idx="0"/>
          </p:cNvCxnSpPr>
          <p:nvPr/>
        </p:nvCxnSpPr>
        <p:spPr>
          <a:xfrm>
            <a:off x="4216400" y="2749550"/>
            <a:ext cx="744562" cy="416630"/>
          </a:xfrm>
          <a:prstGeom prst="straightConnector1">
            <a:avLst/>
          </a:prstGeom>
          <a:ln w="19050">
            <a:solidFill>
              <a:srgbClr val="C5C6C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882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0" y="3368674"/>
            <a:ext cx="2190750" cy="177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-396552" y="4191930"/>
            <a:ext cx="7156450" cy="7355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000" dirty="0" smtClean="0">
                <a:solidFill>
                  <a:schemeClr val="tx1"/>
                </a:solidFill>
                <a:latin typeface="Bahnschrift SemiBold" panose="020B0502040204020203" pitchFamily="34" charset="0"/>
              </a:rPr>
              <a:t>Soft </a:t>
            </a:r>
            <a:r>
              <a:rPr lang="ru-RU" sz="2000" dirty="0">
                <a:solidFill>
                  <a:schemeClr val="tx1"/>
                </a:solidFill>
                <a:latin typeface="Bahnschrift SemiBold" panose="020B0502040204020203" pitchFamily="34" charset="0"/>
              </a:rPr>
              <a:t>skills качаем - карьерные бонусы получаем!</a:t>
            </a:r>
            <a:endParaRPr lang="ru-RU" sz="2000" dirty="0" smtClean="0">
              <a:solidFill>
                <a:schemeClr val="tx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-128550"/>
            <a:ext cx="86233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rgbClr val="9A0000"/>
                </a:solidFill>
                <a:latin typeface="Bahnschrift SemiBold" panose="020B0502040204020203" pitchFamily="34" charset="0"/>
              </a:rPr>
              <a:t>КАЛЕНДАРЬ</a:t>
            </a:r>
            <a:endParaRPr lang="ru-RU" sz="3200" dirty="0">
              <a:solidFill>
                <a:srgbClr val="9A0000"/>
              </a:solidFill>
              <a:latin typeface="Bahnschrift SemiBold" panose="020B0502040204020203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191932"/>
              </p:ext>
            </p:extLst>
          </p:nvPr>
        </p:nvGraphicFramePr>
        <p:xfrm>
          <a:off x="251520" y="627535"/>
          <a:ext cx="8479284" cy="34797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7563"/>
                <a:gridCol w="658898"/>
                <a:gridCol w="608029"/>
                <a:gridCol w="547624"/>
                <a:gridCol w="620746"/>
                <a:gridCol w="546034"/>
                <a:gridCol w="625516"/>
                <a:gridCol w="436348"/>
                <a:gridCol w="552392"/>
                <a:gridCol w="390248"/>
                <a:gridCol w="445886"/>
              </a:tblGrid>
              <a:tr h="23305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Мероприятия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rgbClr val="9A0000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rgbClr val="9A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263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58336" marR="58336" marT="0" marB="0">
                    <a:solidFill>
                      <a:srgbClr val="9A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Сентябрь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rgbClr val="9A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Октябрь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rgbClr val="9A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Ноябрь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rgbClr val="9A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Декабрь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rgbClr val="9A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Январь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rgbClr val="9A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Февраль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rgbClr val="9A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Март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rgbClr val="9A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Апрель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rgbClr val="9A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Май    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rgbClr val="9A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Июнь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rgbClr val="9A0000"/>
                    </a:solidFill>
                  </a:tcPr>
                </a:tc>
              </a:tr>
              <a:tr h="4206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Неделя корпоративного обучения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rgbClr val="9A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pattFill prst="wdUpDiag">
                      <a:fgClr>
                        <a:schemeClr val="bg1"/>
                      </a:fgClr>
                      <a:bgClr>
                        <a:srgbClr val="9A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206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День специалиста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rgbClr val="9A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rgbClr val="9A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rgbClr val="9A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rgbClr val="9A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rgbClr val="9A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rgbClr val="9A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rgbClr val="9A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rgbClr val="9A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rgbClr val="9A0000"/>
                      </a:bgClr>
                    </a:pattFill>
                  </a:tcPr>
                </a:tc>
              </a:tr>
              <a:tr h="630936">
                <a:tc>
                  <a:txBody>
                    <a:bodyPr/>
                    <a:lstStyle/>
                    <a:p>
                      <a:pPr marL="0" marR="0" indent="63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Анкетирование преподавателей по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</a:rPr>
                        <a:t>soft skills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63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rgbClr val="9A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30936">
                <a:tc>
                  <a:txBody>
                    <a:bodyPr/>
                    <a:lstStyle/>
                    <a:p>
                      <a:pPr marL="0" marR="0" indent="63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Корпоративное обучение в рамках мероприятий по Вузовской педагогике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rgbClr val="9A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30936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Повышение квалификации на базе системы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дистанционного обучения КрасГМУ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pattFill prst="wdUpDiag">
                      <a:fgClr>
                        <a:schemeClr val="bg2"/>
                      </a:fgClr>
                      <a:bgClr>
                        <a:srgbClr val="9A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rgbClr val="9A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rgbClr val="9A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rgbClr val="9A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rgbClr val="9A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rgbClr val="9A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rgbClr val="9A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rgbClr val="9A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rgbClr val="9A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36" marR="58336" marT="0" marB="0"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rgbClr val="9A0000"/>
                      </a:bgClr>
                    </a:patt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573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b54c4395c995ef5697b4d6d40f85b64907f83f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16452</TotalTime>
  <Words>467</Words>
  <Application>Microsoft Office PowerPoint</Application>
  <PresentationFormat>Экран (16:9)</PresentationFormat>
  <Paragraphs>116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1644853</dc:creator>
  <cp:lastModifiedBy>Ирина В. Паршикова</cp:lastModifiedBy>
  <cp:revision>595</cp:revision>
  <cp:lastPrinted>2024-01-18T04:05:55Z</cp:lastPrinted>
  <dcterms:created xsi:type="dcterms:W3CDTF">2022-09-14T07:05:52Z</dcterms:created>
  <dcterms:modified xsi:type="dcterms:W3CDTF">2024-10-09T04:43:40Z</dcterms:modified>
</cp:coreProperties>
</file>